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707" r:id="rId5"/>
    <p:sldId id="715" r:id="rId6"/>
    <p:sldId id="258" r:id="rId7"/>
    <p:sldId id="261" r:id="rId8"/>
    <p:sldId id="709" r:id="rId9"/>
    <p:sldId id="710" r:id="rId10"/>
    <p:sldId id="714" r:id="rId11"/>
    <p:sldId id="711" r:id="rId12"/>
    <p:sldId id="264" r:id="rId13"/>
    <p:sldId id="712" r:id="rId14"/>
    <p:sldId id="265" r:id="rId15"/>
    <p:sldId id="719" r:id="rId16"/>
    <p:sldId id="735" r:id="rId17"/>
    <p:sldId id="263" r:id="rId18"/>
    <p:sldId id="374" r:id="rId19"/>
    <p:sldId id="724" r:id="rId20"/>
    <p:sldId id="726" r:id="rId21"/>
    <p:sldId id="732" r:id="rId22"/>
    <p:sldId id="733" r:id="rId23"/>
    <p:sldId id="727" r:id="rId24"/>
    <p:sldId id="728" r:id="rId25"/>
    <p:sldId id="729" r:id="rId26"/>
    <p:sldId id="730" r:id="rId27"/>
    <p:sldId id="731" r:id="rId28"/>
    <p:sldId id="375" r:id="rId29"/>
    <p:sldId id="734" r:id="rId30"/>
    <p:sldId id="725" r:id="rId31"/>
    <p:sldId id="376" r:id="rId32"/>
    <p:sldId id="723" r:id="rId33"/>
    <p:sldId id="722" r:id="rId34"/>
    <p:sldId id="267" r:id="rId35"/>
    <p:sldId id="378" r:id="rId36"/>
    <p:sldId id="720" r:id="rId37"/>
    <p:sldId id="716" r:id="rId38"/>
    <p:sldId id="717" r:id="rId39"/>
    <p:sldId id="718" r:id="rId40"/>
    <p:sldId id="721" r:id="rId41"/>
  </p:sldIdLst>
  <p:sldSz cx="12192000" cy="6858000"/>
  <p:notesSz cx="6954838" cy="9240838"/>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Pepper" initials="RP" lastIdx="2" clrIdx="0"/>
  <p:cmAuthor id="1" name="Emily Hennessy" initials="EAH"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940"/>
    <a:srgbClr val="7EA994"/>
    <a:srgbClr val="0B573D"/>
    <a:srgbClr val="00563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25" autoAdjust="0"/>
    <p:restoredTop sz="67559" autoAdjust="0"/>
  </p:normalViewPr>
  <p:slideViewPr>
    <p:cSldViewPr snapToGrid="0">
      <p:cViewPr varScale="1">
        <p:scale>
          <a:sx n="64" d="100"/>
          <a:sy n="64" d="100"/>
        </p:scale>
        <p:origin x="1421" y="38"/>
      </p:cViewPr>
      <p:guideLst>
        <p:guide orient="horz" pos="2160"/>
        <p:guide pos="3840"/>
      </p:guideLst>
    </p:cSldViewPr>
  </p:slideViewPr>
  <p:notesTextViewPr>
    <p:cViewPr>
      <p:scale>
        <a:sx n="3" d="2"/>
        <a:sy n="3" d="2"/>
      </p:scale>
      <p:origin x="0" y="0"/>
    </p:cViewPr>
  </p:notesTextViewPr>
  <p:sorterViewPr>
    <p:cViewPr varScale="1">
      <p:scale>
        <a:sx n="1" d="1"/>
        <a:sy n="1" d="1"/>
      </p:scale>
      <p:origin x="0" y="-19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Hardin" userId="39e7c346-cbcf-47ba-a4f4-1712f9845662" providerId="ADAL" clId="{41F60D88-BDF1-4084-BE8F-B133F91F84AA}"/>
    <pc:docChg chg="delSld modSld delMainMaster">
      <pc:chgData name="Carolyn Hardin" userId="39e7c346-cbcf-47ba-a4f4-1712f9845662" providerId="ADAL" clId="{41F60D88-BDF1-4084-BE8F-B133F91F84AA}" dt="2024-07-22T18:53:40.366" v="9" actId="2696"/>
      <pc:docMkLst>
        <pc:docMk/>
      </pc:docMkLst>
      <pc:sldChg chg="del">
        <pc:chgData name="Carolyn Hardin" userId="39e7c346-cbcf-47ba-a4f4-1712f9845662" providerId="ADAL" clId="{41F60D88-BDF1-4084-BE8F-B133F91F84AA}" dt="2024-07-22T18:53:40.366" v="9" actId="2696"/>
        <pc:sldMkLst>
          <pc:docMk/>
          <pc:sldMk cId="3855064793" sldId="256"/>
        </pc:sldMkLst>
      </pc:sldChg>
      <pc:sldChg chg="modSp mod">
        <pc:chgData name="Carolyn Hardin" userId="39e7c346-cbcf-47ba-a4f4-1712f9845662" providerId="ADAL" clId="{41F60D88-BDF1-4084-BE8F-B133F91F84AA}" dt="2024-07-22T18:51:51.736" v="8" actId="20577"/>
        <pc:sldMkLst>
          <pc:docMk/>
          <pc:sldMk cId="3552982394" sldId="707"/>
        </pc:sldMkLst>
        <pc:spChg chg="mod">
          <ac:chgData name="Carolyn Hardin" userId="39e7c346-cbcf-47ba-a4f4-1712f9845662" providerId="ADAL" clId="{41F60D88-BDF1-4084-BE8F-B133F91F84AA}" dt="2024-07-22T18:51:51.736" v="8" actId="20577"/>
          <ac:spMkLst>
            <pc:docMk/>
            <pc:sldMk cId="3552982394" sldId="707"/>
            <ac:spMk id="10" creationId="{E7317DA5-9694-4B3A-9C68-C7975830B9A2}"/>
          </ac:spMkLst>
        </pc:spChg>
      </pc:sldChg>
      <pc:sldMasterChg chg="del delSldLayout">
        <pc:chgData name="Carolyn Hardin" userId="39e7c346-cbcf-47ba-a4f4-1712f9845662" providerId="ADAL" clId="{41F60D88-BDF1-4084-BE8F-B133F91F84AA}" dt="2024-07-22T18:53:40.366" v="9" actId="2696"/>
        <pc:sldMasterMkLst>
          <pc:docMk/>
          <pc:sldMasterMk cId="2719843418" sldId="2147483661"/>
        </pc:sldMasterMkLst>
        <pc:sldLayoutChg chg="del">
          <pc:chgData name="Carolyn Hardin" userId="39e7c346-cbcf-47ba-a4f4-1712f9845662" providerId="ADAL" clId="{41F60D88-BDF1-4084-BE8F-B133F91F84AA}" dt="2024-07-22T18:53:40.366" v="9" actId="2696"/>
          <pc:sldLayoutMkLst>
            <pc:docMk/>
            <pc:sldMasterMk cId="2719843418" sldId="2147483661"/>
            <pc:sldLayoutMk cId="2372660559" sldId="2147483662"/>
          </pc:sldLayoutMkLst>
        </pc:sldLayoutChg>
        <pc:sldLayoutChg chg="del">
          <pc:chgData name="Carolyn Hardin" userId="39e7c346-cbcf-47ba-a4f4-1712f9845662" providerId="ADAL" clId="{41F60D88-BDF1-4084-BE8F-B133F91F84AA}" dt="2024-07-22T18:53:40.366" v="9" actId="2696"/>
          <pc:sldLayoutMkLst>
            <pc:docMk/>
            <pc:sldMasterMk cId="2719843418" sldId="2147483661"/>
            <pc:sldLayoutMk cId="2710644406" sldId="2147483663"/>
          </pc:sldLayoutMkLst>
        </pc:sldLayoutChg>
        <pc:sldLayoutChg chg="del">
          <pc:chgData name="Carolyn Hardin" userId="39e7c346-cbcf-47ba-a4f4-1712f9845662" providerId="ADAL" clId="{41F60D88-BDF1-4084-BE8F-B133F91F84AA}" dt="2024-07-22T18:53:40.366" v="9" actId="2696"/>
          <pc:sldLayoutMkLst>
            <pc:docMk/>
            <pc:sldMasterMk cId="2719843418" sldId="2147483661"/>
            <pc:sldLayoutMk cId="4195429893" sldId="2147483664"/>
          </pc:sldLayoutMkLst>
        </pc:sldLayoutChg>
        <pc:sldLayoutChg chg="del">
          <pc:chgData name="Carolyn Hardin" userId="39e7c346-cbcf-47ba-a4f4-1712f9845662" providerId="ADAL" clId="{41F60D88-BDF1-4084-BE8F-B133F91F84AA}" dt="2024-07-22T18:53:40.366" v="9" actId="2696"/>
          <pc:sldLayoutMkLst>
            <pc:docMk/>
            <pc:sldMasterMk cId="2719843418" sldId="2147483661"/>
            <pc:sldLayoutMk cId="455270613" sldId="2147483665"/>
          </pc:sldLayoutMkLst>
        </pc:sldLayoutChg>
        <pc:sldLayoutChg chg="del">
          <pc:chgData name="Carolyn Hardin" userId="39e7c346-cbcf-47ba-a4f4-1712f9845662" providerId="ADAL" clId="{41F60D88-BDF1-4084-BE8F-B133F91F84AA}" dt="2024-07-22T18:53:40.366" v="9" actId="2696"/>
          <pc:sldLayoutMkLst>
            <pc:docMk/>
            <pc:sldMasterMk cId="2719843418" sldId="2147483661"/>
            <pc:sldLayoutMk cId="2539346791" sldId="2147483666"/>
          </pc:sldLayoutMkLst>
        </pc:sldLayoutChg>
        <pc:sldLayoutChg chg="del">
          <pc:chgData name="Carolyn Hardin" userId="39e7c346-cbcf-47ba-a4f4-1712f9845662" providerId="ADAL" clId="{41F60D88-BDF1-4084-BE8F-B133F91F84AA}" dt="2024-07-22T18:53:40.366" v="9" actId="2696"/>
          <pc:sldLayoutMkLst>
            <pc:docMk/>
            <pc:sldMasterMk cId="2719843418" sldId="2147483661"/>
            <pc:sldLayoutMk cId="3798404387" sldId="2147483667"/>
          </pc:sldLayoutMkLst>
        </pc:sldLayoutChg>
        <pc:sldLayoutChg chg="del">
          <pc:chgData name="Carolyn Hardin" userId="39e7c346-cbcf-47ba-a4f4-1712f9845662" providerId="ADAL" clId="{41F60D88-BDF1-4084-BE8F-B133F91F84AA}" dt="2024-07-22T18:53:40.366" v="9" actId="2696"/>
          <pc:sldLayoutMkLst>
            <pc:docMk/>
            <pc:sldMasterMk cId="2719843418" sldId="2147483661"/>
            <pc:sldLayoutMk cId="391317075" sldId="2147483668"/>
          </pc:sldLayoutMkLst>
        </pc:sldLayoutChg>
        <pc:sldLayoutChg chg="del">
          <pc:chgData name="Carolyn Hardin" userId="39e7c346-cbcf-47ba-a4f4-1712f9845662" providerId="ADAL" clId="{41F60D88-BDF1-4084-BE8F-B133F91F84AA}" dt="2024-07-22T18:53:40.366" v="9" actId="2696"/>
          <pc:sldLayoutMkLst>
            <pc:docMk/>
            <pc:sldMasterMk cId="2719843418" sldId="2147483661"/>
            <pc:sldLayoutMk cId="415033637" sldId="2147483669"/>
          </pc:sldLayoutMkLst>
        </pc:sldLayoutChg>
        <pc:sldLayoutChg chg="del">
          <pc:chgData name="Carolyn Hardin" userId="39e7c346-cbcf-47ba-a4f4-1712f9845662" providerId="ADAL" clId="{41F60D88-BDF1-4084-BE8F-B133F91F84AA}" dt="2024-07-22T18:53:40.366" v="9" actId="2696"/>
          <pc:sldLayoutMkLst>
            <pc:docMk/>
            <pc:sldMasterMk cId="2719843418" sldId="2147483661"/>
            <pc:sldLayoutMk cId="2033653634" sldId="2147483670"/>
          </pc:sldLayoutMkLst>
        </pc:sldLayoutChg>
        <pc:sldLayoutChg chg="del">
          <pc:chgData name="Carolyn Hardin" userId="39e7c346-cbcf-47ba-a4f4-1712f9845662" providerId="ADAL" clId="{41F60D88-BDF1-4084-BE8F-B133F91F84AA}" dt="2024-07-22T18:53:40.366" v="9" actId="2696"/>
          <pc:sldLayoutMkLst>
            <pc:docMk/>
            <pc:sldMasterMk cId="2719843418" sldId="2147483661"/>
            <pc:sldLayoutMk cId="6823702" sldId="2147483671"/>
          </pc:sldLayoutMkLst>
        </pc:sldLayoutChg>
        <pc:sldLayoutChg chg="del">
          <pc:chgData name="Carolyn Hardin" userId="39e7c346-cbcf-47ba-a4f4-1712f9845662" providerId="ADAL" clId="{41F60D88-BDF1-4084-BE8F-B133F91F84AA}" dt="2024-07-22T18:53:40.366" v="9" actId="2696"/>
          <pc:sldLayoutMkLst>
            <pc:docMk/>
            <pc:sldMasterMk cId="2719843418" sldId="2147483661"/>
            <pc:sldLayoutMk cId="291125767" sldId="2147483672"/>
          </pc:sldLayoutMkLst>
        </pc:sldLayoutChg>
      </pc:sldMasterChg>
    </pc:docChg>
  </pc:docChgLst>
  <pc:docChgLst>
    <pc:chgData name="Carolyn Hardin" userId="39e7c346-cbcf-47ba-a4f4-1712f9845662" providerId="ADAL" clId="{51BC16DC-9D75-4BA7-BCE2-8C71FE659002}"/>
    <pc:docChg chg="addSld modSld">
      <pc:chgData name="Carolyn Hardin" userId="39e7c346-cbcf-47ba-a4f4-1712f9845662" providerId="ADAL" clId="{51BC16DC-9D75-4BA7-BCE2-8C71FE659002}" dt="2023-10-25T02:43:13.911" v="0"/>
      <pc:docMkLst>
        <pc:docMk/>
      </pc:docMkLst>
      <pc:sldChg chg="add">
        <pc:chgData name="Carolyn Hardin" userId="39e7c346-cbcf-47ba-a4f4-1712f9845662" providerId="ADAL" clId="{51BC16DC-9D75-4BA7-BCE2-8C71FE659002}" dt="2023-10-25T02:43:13.911" v="0"/>
        <pc:sldMkLst>
          <pc:docMk/>
          <pc:sldMk cId="3855064793" sldId="256"/>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05F-4660-9E41-965B8AF3F555}"/>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05F-4660-9E41-965B8AF3F555}"/>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05F-4660-9E41-965B8AF3F555}"/>
            </c:ext>
          </c:extLst>
        </c:ser>
        <c:dLbls>
          <c:showLegendKey val="0"/>
          <c:showVal val="0"/>
          <c:showCatName val="0"/>
          <c:showSerName val="0"/>
          <c:showPercent val="0"/>
          <c:showBubbleSize val="0"/>
        </c:dLbls>
        <c:gapWidth val="150"/>
        <c:shape val="box"/>
        <c:axId val="41740928"/>
        <c:axId val="207561088"/>
        <c:axId val="14220352"/>
      </c:bar3DChart>
      <c:catAx>
        <c:axId val="41740928"/>
        <c:scaling>
          <c:orientation val="minMax"/>
        </c:scaling>
        <c:delete val="0"/>
        <c:axPos val="b"/>
        <c:numFmt formatCode="General" sourceLinked="1"/>
        <c:majorTickMark val="out"/>
        <c:minorTickMark val="none"/>
        <c:tickLblPos val="nextTo"/>
        <c:crossAx val="207561088"/>
        <c:crosses val="autoZero"/>
        <c:auto val="1"/>
        <c:lblAlgn val="ctr"/>
        <c:lblOffset val="100"/>
        <c:noMultiLvlLbl val="0"/>
      </c:catAx>
      <c:valAx>
        <c:axId val="207561088"/>
        <c:scaling>
          <c:orientation val="minMax"/>
        </c:scaling>
        <c:delete val="0"/>
        <c:axPos val="l"/>
        <c:majorGridlines/>
        <c:numFmt formatCode="General" sourceLinked="1"/>
        <c:majorTickMark val="out"/>
        <c:minorTickMark val="none"/>
        <c:tickLblPos val="nextTo"/>
        <c:crossAx val="41740928"/>
        <c:crosses val="autoZero"/>
        <c:crossBetween val="between"/>
      </c:valAx>
      <c:serAx>
        <c:axId val="14220352"/>
        <c:scaling>
          <c:orientation val="minMax"/>
        </c:scaling>
        <c:delete val="0"/>
        <c:axPos val="b"/>
        <c:majorTickMark val="out"/>
        <c:minorTickMark val="none"/>
        <c:tickLblPos val="nextTo"/>
        <c:crossAx val="207561088"/>
        <c:crosses val="autoZero"/>
      </c:serAx>
    </c:plotArea>
    <c:legend>
      <c:legendPos val="r"/>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184FA-EE86-43DC-8445-9D5C6407DD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23BCB2-CCFB-42E1-8D95-555C61AC6720}">
      <dgm:prSet phldrT="[Text]"/>
      <dgm:spPr>
        <a:solidFill>
          <a:srgbClr val="E46940"/>
        </a:solidFill>
      </dgm:spPr>
      <dgm:t>
        <a:bodyPr/>
        <a:lstStyle/>
        <a:p>
          <a:r>
            <a:rPr lang="en-US" dirty="0"/>
            <a:t>Return to treatment sooner</a:t>
          </a:r>
        </a:p>
      </dgm:t>
    </dgm:pt>
    <dgm:pt modelId="{2ECEE7CD-C961-423C-BA1D-884B08A948DD}" type="parTrans" cxnId="{9F9C34FF-E6B5-4F50-A797-A6F3292F8EDB}">
      <dgm:prSet/>
      <dgm:spPr/>
      <dgm:t>
        <a:bodyPr/>
        <a:lstStyle/>
        <a:p>
          <a:endParaRPr lang="en-US"/>
        </a:p>
      </dgm:t>
    </dgm:pt>
    <dgm:pt modelId="{1C32E8C3-14D9-491D-B240-15E41FE0B550}" type="sibTrans" cxnId="{9F9C34FF-E6B5-4F50-A797-A6F3292F8EDB}">
      <dgm:prSet/>
      <dgm:spPr/>
      <dgm:t>
        <a:bodyPr/>
        <a:lstStyle/>
        <a:p>
          <a:endParaRPr lang="en-US"/>
        </a:p>
      </dgm:t>
    </dgm:pt>
    <dgm:pt modelId="{D8BE76DF-94FB-4604-8D11-AF79F9DDA751}">
      <dgm:prSet phldrT="[Text]"/>
      <dgm:spPr>
        <a:solidFill>
          <a:srgbClr val="E46940"/>
        </a:solidFill>
      </dgm:spPr>
      <dgm:t>
        <a:bodyPr/>
        <a:lstStyle/>
        <a:p>
          <a:r>
            <a:rPr lang="en-US" dirty="0"/>
            <a:t>Receive more treatment</a:t>
          </a:r>
        </a:p>
      </dgm:t>
    </dgm:pt>
    <dgm:pt modelId="{F1A769E9-CDFD-4AA3-B93F-8524F1724B59}" type="parTrans" cxnId="{012A68C7-C6C9-4F15-B66C-6375DB3D9189}">
      <dgm:prSet/>
      <dgm:spPr/>
      <dgm:t>
        <a:bodyPr/>
        <a:lstStyle/>
        <a:p>
          <a:endParaRPr lang="en-US"/>
        </a:p>
      </dgm:t>
    </dgm:pt>
    <dgm:pt modelId="{093B39AB-5D8D-4D29-8E5B-7DBB548BD717}" type="sibTrans" cxnId="{012A68C7-C6C9-4F15-B66C-6375DB3D9189}">
      <dgm:prSet/>
      <dgm:spPr/>
      <dgm:t>
        <a:bodyPr/>
        <a:lstStyle/>
        <a:p>
          <a:endParaRPr lang="en-US"/>
        </a:p>
      </dgm:t>
    </dgm:pt>
    <dgm:pt modelId="{13B9DC11-CFE3-40E1-BCDB-442E4505A800}">
      <dgm:prSet/>
      <dgm:spPr>
        <a:solidFill>
          <a:srgbClr val="E46940"/>
        </a:solidFill>
      </dgm:spPr>
      <dgm:t>
        <a:bodyPr/>
        <a:lstStyle/>
        <a:p>
          <a:r>
            <a:rPr lang="en-US" dirty="0"/>
            <a:t>Reduce use and problems</a:t>
          </a:r>
        </a:p>
      </dgm:t>
    </dgm:pt>
    <dgm:pt modelId="{2CBFBEF0-4ED9-49A3-B353-AA0649620FEA}" type="parTrans" cxnId="{23ACABEB-6FCC-47C8-96A5-FAD6C2A9F9F2}">
      <dgm:prSet/>
      <dgm:spPr/>
      <dgm:t>
        <a:bodyPr/>
        <a:lstStyle/>
        <a:p>
          <a:endParaRPr lang="en-US"/>
        </a:p>
      </dgm:t>
    </dgm:pt>
    <dgm:pt modelId="{FF651F4A-0288-4500-A1E7-24F5642840D5}" type="sibTrans" cxnId="{23ACABEB-6FCC-47C8-96A5-FAD6C2A9F9F2}">
      <dgm:prSet/>
      <dgm:spPr/>
      <dgm:t>
        <a:bodyPr/>
        <a:lstStyle/>
        <a:p>
          <a:endParaRPr lang="en-US"/>
        </a:p>
      </dgm:t>
    </dgm:pt>
    <dgm:pt modelId="{192E145A-30ED-4B91-8F01-B8DCD464723A}">
      <dgm:prSet/>
      <dgm:spPr>
        <a:solidFill>
          <a:srgbClr val="E46940"/>
        </a:solidFill>
      </dgm:spPr>
      <dgm:t>
        <a:bodyPr/>
        <a:lstStyle/>
        <a:p>
          <a:r>
            <a:rPr lang="en-US" dirty="0"/>
            <a:t>Increase days abstinent</a:t>
          </a:r>
        </a:p>
      </dgm:t>
    </dgm:pt>
    <dgm:pt modelId="{8158BE8A-2F6E-4944-8AC4-C6F980D04009}" type="parTrans" cxnId="{9AECC700-DF54-49B4-809B-9E0FA1D9467A}">
      <dgm:prSet/>
      <dgm:spPr/>
      <dgm:t>
        <a:bodyPr/>
        <a:lstStyle/>
        <a:p>
          <a:endParaRPr lang="en-US"/>
        </a:p>
      </dgm:t>
    </dgm:pt>
    <dgm:pt modelId="{DEEE2952-6F78-426A-8645-657DACAE5935}" type="sibTrans" cxnId="{9AECC700-DF54-49B4-809B-9E0FA1D9467A}">
      <dgm:prSet/>
      <dgm:spPr/>
      <dgm:t>
        <a:bodyPr/>
        <a:lstStyle/>
        <a:p>
          <a:endParaRPr lang="en-US"/>
        </a:p>
      </dgm:t>
    </dgm:pt>
    <dgm:pt modelId="{DC630416-46C8-4183-B3C3-4E8FD49383BD}" type="pres">
      <dgm:prSet presAssocID="{DE9184FA-EE86-43DC-8445-9D5C6407DD20}" presName="linear" presStyleCnt="0">
        <dgm:presLayoutVars>
          <dgm:animLvl val="lvl"/>
          <dgm:resizeHandles val="exact"/>
        </dgm:presLayoutVars>
      </dgm:prSet>
      <dgm:spPr/>
    </dgm:pt>
    <dgm:pt modelId="{11330BE0-93B7-449E-BEFA-A12851C4D980}" type="pres">
      <dgm:prSet presAssocID="{3D23BCB2-CCFB-42E1-8D95-555C61AC6720}" presName="parentText" presStyleLbl="node1" presStyleIdx="0" presStyleCnt="4" custLinFactNeighborY="-10631">
        <dgm:presLayoutVars>
          <dgm:chMax val="0"/>
          <dgm:bulletEnabled val="1"/>
        </dgm:presLayoutVars>
      </dgm:prSet>
      <dgm:spPr/>
    </dgm:pt>
    <dgm:pt modelId="{66458594-427E-4A2A-924D-264E71EDFE29}" type="pres">
      <dgm:prSet presAssocID="{1C32E8C3-14D9-491D-B240-15E41FE0B550}" presName="spacer" presStyleCnt="0"/>
      <dgm:spPr/>
    </dgm:pt>
    <dgm:pt modelId="{A5DB3ADB-2C6F-4B83-BE4D-D899FAFFAEDA}" type="pres">
      <dgm:prSet presAssocID="{D8BE76DF-94FB-4604-8D11-AF79F9DDA751}" presName="parentText" presStyleLbl="node1" presStyleIdx="1" presStyleCnt="4">
        <dgm:presLayoutVars>
          <dgm:chMax val="0"/>
          <dgm:bulletEnabled val="1"/>
        </dgm:presLayoutVars>
      </dgm:prSet>
      <dgm:spPr/>
    </dgm:pt>
    <dgm:pt modelId="{6F391E28-67B1-4789-8F82-705DE0E522E6}" type="pres">
      <dgm:prSet presAssocID="{093B39AB-5D8D-4D29-8E5B-7DBB548BD717}" presName="spacer" presStyleCnt="0"/>
      <dgm:spPr/>
    </dgm:pt>
    <dgm:pt modelId="{34482F8F-C352-4BCA-B541-F3BC14C02AC9}" type="pres">
      <dgm:prSet presAssocID="{13B9DC11-CFE3-40E1-BCDB-442E4505A800}" presName="parentText" presStyleLbl="node1" presStyleIdx="2" presStyleCnt="4" custLinFactNeighborX="-14464" custLinFactNeighborY="-45882">
        <dgm:presLayoutVars>
          <dgm:chMax val="0"/>
          <dgm:bulletEnabled val="1"/>
        </dgm:presLayoutVars>
      </dgm:prSet>
      <dgm:spPr/>
    </dgm:pt>
    <dgm:pt modelId="{731C8D3C-5857-494A-BE8A-A1F12B2A34FE}" type="pres">
      <dgm:prSet presAssocID="{FF651F4A-0288-4500-A1E7-24F5642840D5}" presName="spacer" presStyleCnt="0"/>
      <dgm:spPr/>
    </dgm:pt>
    <dgm:pt modelId="{B94C5E9A-8299-47AA-9016-1BECCC4B66AD}" type="pres">
      <dgm:prSet presAssocID="{192E145A-30ED-4B91-8F01-B8DCD464723A}" presName="parentText" presStyleLbl="node1" presStyleIdx="3" presStyleCnt="4">
        <dgm:presLayoutVars>
          <dgm:chMax val="0"/>
          <dgm:bulletEnabled val="1"/>
        </dgm:presLayoutVars>
      </dgm:prSet>
      <dgm:spPr/>
    </dgm:pt>
  </dgm:ptLst>
  <dgm:cxnLst>
    <dgm:cxn modelId="{9AECC700-DF54-49B4-809B-9E0FA1D9467A}" srcId="{DE9184FA-EE86-43DC-8445-9D5C6407DD20}" destId="{192E145A-30ED-4B91-8F01-B8DCD464723A}" srcOrd="3" destOrd="0" parTransId="{8158BE8A-2F6E-4944-8AC4-C6F980D04009}" sibTransId="{DEEE2952-6F78-426A-8645-657DACAE5935}"/>
    <dgm:cxn modelId="{EEEE142E-DF83-4F2E-9CFD-FCC403327D14}" type="presOf" srcId="{192E145A-30ED-4B91-8F01-B8DCD464723A}" destId="{B94C5E9A-8299-47AA-9016-1BECCC4B66AD}" srcOrd="0" destOrd="0" presId="urn:microsoft.com/office/officeart/2005/8/layout/vList2"/>
    <dgm:cxn modelId="{7626E162-A925-4DF1-A6A6-A9FEB02BF71D}" type="presOf" srcId="{D8BE76DF-94FB-4604-8D11-AF79F9DDA751}" destId="{A5DB3ADB-2C6F-4B83-BE4D-D899FAFFAEDA}" srcOrd="0" destOrd="0" presId="urn:microsoft.com/office/officeart/2005/8/layout/vList2"/>
    <dgm:cxn modelId="{9C014059-8F1F-489D-875B-23445A9BD7EE}" type="presOf" srcId="{DE9184FA-EE86-43DC-8445-9D5C6407DD20}" destId="{DC630416-46C8-4183-B3C3-4E8FD49383BD}" srcOrd="0" destOrd="0" presId="urn:microsoft.com/office/officeart/2005/8/layout/vList2"/>
    <dgm:cxn modelId="{012A68C7-C6C9-4F15-B66C-6375DB3D9189}" srcId="{DE9184FA-EE86-43DC-8445-9D5C6407DD20}" destId="{D8BE76DF-94FB-4604-8D11-AF79F9DDA751}" srcOrd="1" destOrd="0" parTransId="{F1A769E9-CDFD-4AA3-B93F-8524F1724B59}" sibTransId="{093B39AB-5D8D-4D29-8E5B-7DBB548BD717}"/>
    <dgm:cxn modelId="{A987CEDA-1EFF-4CB5-ACB1-862B1CF698A4}" type="presOf" srcId="{3D23BCB2-CCFB-42E1-8D95-555C61AC6720}" destId="{11330BE0-93B7-449E-BEFA-A12851C4D980}" srcOrd="0" destOrd="0" presId="urn:microsoft.com/office/officeart/2005/8/layout/vList2"/>
    <dgm:cxn modelId="{3FDCA8E3-C460-4EF4-B2E6-F24F2A7B227A}" type="presOf" srcId="{13B9DC11-CFE3-40E1-BCDB-442E4505A800}" destId="{34482F8F-C352-4BCA-B541-F3BC14C02AC9}" srcOrd="0" destOrd="0" presId="urn:microsoft.com/office/officeart/2005/8/layout/vList2"/>
    <dgm:cxn modelId="{23ACABEB-6FCC-47C8-96A5-FAD6C2A9F9F2}" srcId="{DE9184FA-EE86-43DC-8445-9D5C6407DD20}" destId="{13B9DC11-CFE3-40E1-BCDB-442E4505A800}" srcOrd="2" destOrd="0" parTransId="{2CBFBEF0-4ED9-49A3-B353-AA0649620FEA}" sibTransId="{FF651F4A-0288-4500-A1E7-24F5642840D5}"/>
    <dgm:cxn modelId="{9F9C34FF-E6B5-4F50-A797-A6F3292F8EDB}" srcId="{DE9184FA-EE86-43DC-8445-9D5C6407DD20}" destId="{3D23BCB2-CCFB-42E1-8D95-555C61AC6720}" srcOrd="0" destOrd="0" parTransId="{2ECEE7CD-C961-423C-BA1D-884B08A948DD}" sibTransId="{1C32E8C3-14D9-491D-B240-15E41FE0B550}"/>
    <dgm:cxn modelId="{45A0B68B-5BD2-4162-8307-E9DB91ABBA17}" type="presParOf" srcId="{DC630416-46C8-4183-B3C3-4E8FD49383BD}" destId="{11330BE0-93B7-449E-BEFA-A12851C4D980}" srcOrd="0" destOrd="0" presId="urn:microsoft.com/office/officeart/2005/8/layout/vList2"/>
    <dgm:cxn modelId="{62441B58-8447-47E7-B05F-EFE001677D63}" type="presParOf" srcId="{DC630416-46C8-4183-B3C3-4E8FD49383BD}" destId="{66458594-427E-4A2A-924D-264E71EDFE29}" srcOrd="1" destOrd="0" presId="urn:microsoft.com/office/officeart/2005/8/layout/vList2"/>
    <dgm:cxn modelId="{86F122AD-B67B-4432-BCF9-DBADFACF0D9D}" type="presParOf" srcId="{DC630416-46C8-4183-B3C3-4E8FD49383BD}" destId="{A5DB3ADB-2C6F-4B83-BE4D-D899FAFFAEDA}" srcOrd="2" destOrd="0" presId="urn:microsoft.com/office/officeart/2005/8/layout/vList2"/>
    <dgm:cxn modelId="{65B1D352-1987-4869-B44B-EF8FA8CF13B8}" type="presParOf" srcId="{DC630416-46C8-4183-B3C3-4E8FD49383BD}" destId="{6F391E28-67B1-4789-8F82-705DE0E522E6}" srcOrd="3" destOrd="0" presId="urn:microsoft.com/office/officeart/2005/8/layout/vList2"/>
    <dgm:cxn modelId="{4F675F0A-2D75-4DDD-B9D3-80278B2B29BF}" type="presParOf" srcId="{DC630416-46C8-4183-B3C3-4E8FD49383BD}" destId="{34482F8F-C352-4BCA-B541-F3BC14C02AC9}" srcOrd="4" destOrd="0" presId="urn:microsoft.com/office/officeart/2005/8/layout/vList2"/>
    <dgm:cxn modelId="{D88AFB52-E218-4FF3-BEA8-7F9FA810344D}" type="presParOf" srcId="{DC630416-46C8-4183-B3C3-4E8FD49383BD}" destId="{731C8D3C-5857-494A-BE8A-A1F12B2A34FE}" srcOrd="5" destOrd="0" presId="urn:microsoft.com/office/officeart/2005/8/layout/vList2"/>
    <dgm:cxn modelId="{43841D89-E491-4D58-8F5B-11ABED9AB446}" type="presParOf" srcId="{DC630416-46C8-4183-B3C3-4E8FD49383BD}" destId="{B94C5E9A-8299-47AA-9016-1BECCC4B66A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30BE0-93B7-449E-BEFA-A12851C4D980}">
      <dsp:nvSpPr>
        <dsp:cNvPr id="0" name=""/>
        <dsp:cNvSpPr/>
      </dsp:nvSpPr>
      <dsp:spPr>
        <a:xfrm>
          <a:off x="0" y="4370"/>
          <a:ext cx="8479973" cy="983384"/>
        </a:xfrm>
        <a:prstGeom prst="roundRect">
          <a:avLst/>
        </a:prstGeom>
        <a:solidFill>
          <a:srgbClr val="E469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Return to treatment sooner</a:t>
          </a:r>
        </a:p>
      </dsp:txBody>
      <dsp:txXfrm>
        <a:off x="48005" y="52375"/>
        <a:ext cx="8383963" cy="887374"/>
      </dsp:txXfrm>
    </dsp:sp>
    <dsp:sp modelId="{A5DB3ADB-2C6F-4B83-BE4D-D899FAFFAEDA}">
      <dsp:nvSpPr>
        <dsp:cNvPr id="0" name=""/>
        <dsp:cNvSpPr/>
      </dsp:nvSpPr>
      <dsp:spPr>
        <a:xfrm>
          <a:off x="0" y="1118389"/>
          <a:ext cx="8479973" cy="983384"/>
        </a:xfrm>
        <a:prstGeom prst="roundRect">
          <a:avLst/>
        </a:prstGeom>
        <a:solidFill>
          <a:srgbClr val="E469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Receive more treatment</a:t>
          </a:r>
        </a:p>
      </dsp:txBody>
      <dsp:txXfrm>
        <a:off x="48005" y="1166394"/>
        <a:ext cx="8383963" cy="887374"/>
      </dsp:txXfrm>
    </dsp:sp>
    <dsp:sp modelId="{34482F8F-C352-4BCA-B541-F3BC14C02AC9}">
      <dsp:nvSpPr>
        <dsp:cNvPr id="0" name=""/>
        <dsp:cNvSpPr/>
      </dsp:nvSpPr>
      <dsp:spPr>
        <a:xfrm>
          <a:off x="0" y="2165676"/>
          <a:ext cx="8479973" cy="983384"/>
        </a:xfrm>
        <a:prstGeom prst="roundRect">
          <a:avLst/>
        </a:prstGeom>
        <a:solidFill>
          <a:srgbClr val="E469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Reduce use and problems</a:t>
          </a:r>
        </a:p>
      </dsp:txBody>
      <dsp:txXfrm>
        <a:off x="48005" y="2213681"/>
        <a:ext cx="8383963" cy="887374"/>
      </dsp:txXfrm>
    </dsp:sp>
    <dsp:sp modelId="{B94C5E9A-8299-47AA-9016-1BECCC4B66AD}">
      <dsp:nvSpPr>
        <dsp:cNvPr id="0" name=""/>
        <dsp:cNvSpPr/>
      </dsp:nvSpPr>
      <dsp:spPr>
        <a:xfrm>
          <a:off x="0" y="3321319"/>
          <a:ext cx="8479973" cy="983384"/>
        </a:xfrm>
        <a:prstGeom prst="roundRect">
          <a:avLst/>
        </a:prstGeom>
        <a:solidFill>
          <a:srgbClr val="E469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Increase days abstinent</a:t>
          </a:r>
        </a:p>
      </dsp:txBody>
      <dsp:txXfrm>
        <a:off x="48005" y="3369324"/>
        <a:ext cx="8383963" cy="8873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9466" y="0"/>
            <a:ext cx="3013763" cy="463646"/>
          </a:xfrm>
          <a:prstGeom prst="rect">
            <a:avLst/>
          </a:prstGeom>
        </p:spPr>
        <p:txBody>
          <a:bodyPr vert="horz" lIns="91440" tIns="45720" rIns="91440" bIns="45720" rtlCol="0"/>
          <a:lstStyle>
            <a:lvl1pPr algn="r">
              <a:defRPr sz="1200"/>
            </a:lvl1pPr>
          </a:lstStyle>
          <a:p>
            <a:fld id="{24E4F9B3-9236-4005-9B33-9066DC2BEB9A}" type="datetimeFigureOut">
              <a:rPr lang="en-US" smtClean="0"/>
              <a:t>7/22/2024</a:t>
            </a:fld>
            <a:endParaRPr lang="en-US" dirty="0"/>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3645"/>
          </a:xfrm>
          <a:prstGeom prst="rect">
            <a:avLst/>
          </a:prstGeom>
        </p:spPr>
        <p:txBody>
          <a:bodyPr vert="horz" lIns="91440" tIns="45720" rIns="91440" bIns="45720" rtlCol="0" anchor="b"/>
          <a:lstStyle>
            <a:lvl1pPr algn="r">
              <a:defRPr sz="1200"/>
            </a:lvl1pPr>
          </a:lstStyle>
          <a:p>
            <a:fld id="{5CEA35A0-0A08-4610-A50A-4A7DE2AEA279}" type="slidenum">
              <a:rPr lang="en-US" smtClean="0"/>
              <a:t>‹#›</a:t>
            </a:fld>
            <a:endParaRPr lang="en-US" dirty="0"/>
          </a:p>
        </p:txBody>
      </p:sp>
    </p:spTree>
    <p:extLst>
      <p:ext uri="{BB962C8B-B14F-4D97-AF65-F5344CB8AC3E}">
        <p14:creationId xmlns:p14="http://schemas.microsoft.com/office/powerpoint/2010/main" val="2200930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amhsa.gov/centers/csat2002/csat_frame.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Dream is defined as a cherished aspiration, ambition or ideal.  When was the last time our clients dreamed?   We want to introduce them to a lifestyle of recovery. In order to do this work, we have to help them dream.  We will need to challenge them to step outside of what they see and build hope for the future.  As we go through this presentation, I am going to share with you a poem by Wendy Silvia titled Dare to Dream. Let’s get started. </a:t>
            </a:r>
          </a:p>
          <a:p>
            <a:endParaRPr lang="en-US" dirty="0"/>
          </a:p>
        </p:txBody>
      </p:sp>
      <p:sp>
        <p:nvSpPr>
          <p:cNvPr id="4" name="Slide Number Placeholder 3"/>
          <p:cNvSpPr>
            <a:spLocks noGrp="1"/>
          </p:cNvSpPr>
          <p:nvPr>
            <p:ph type="sldNum" sz="quarter" idx="5"/>
          </p:nvPr>
        </p:nvSpPr>
        <p:spPr/>
        <p:txBody>
          <a:bodyPr/>
          <a:lstStyle/>
          <a:p>
            <a:fld id="{5CEA35A0-0A08-4610-A50A-4A7DE2AEA279}" type="slidenum">
              <a:rPr lang="en-US" smtClean="0"/>
              <a:t>1</a:t>
            </a:fld>
            <a:endParaRPr lang="en-US" dirty="0"/>
          </a:p>
        </p:txBody>
      </p:sp>
    </p:spTree>
    <p:extLst>
      <p:ext uri="{BB962C8B-B14F-4D97-AF65-F5344CB8AC3E}">
        <p14:creationId xmlns:p14="http://schemas.microsoft.com/office/powerpoint/2010/main" val="1159203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Supports that enable the social connections.  For example, having enough access to to AA/NA or recovery clubs. Accessibility/availability of all resources to create that social connection. If there is a strong presence in the community, will have reduced stigma. </a:t>
            </a:r>
          </a:p>
        </p:txBody>
      </p:sp>
      <p:sp>
        <p:nvSpPr>
          <p:cNvPr id="4" name="Slide Number Placeholder 3"/>
          <p:cNvSpPr>
            <a:spLocks noGrp="1"/>
          </p:cNvSpPr>
          <p:nvPr>
            <p:ph type="sldNum" sz="quarter" idx="5"/>
          </p:nvPr>
        </p:nvSpPr>
        <p:spPr/>
        <p:txBody>
          <a:bodyPr/>
          <a:lstStyle/>
          <a:p>
            <a:fld id="{DAAE1EA7-C30A-9A49-BF26-604F671632D4}" type="slidenum">
              <a:rPr lang="en-US" smtClean="0"/>
              <a:t>11</a:t>
            </a:fld>
            <a:endParaRPr lang="en-US"/>
          </a:p>
        </p:txBody>
      </p:sp>
    </p:spTree>
    <p:extLst>
      <p:ext uri="{BB962C8B-B14F-4D97-AF65-F5344CB8AC3E}">
        <p14:creationId xmlns:p14="http://schemas.microsoft.com/office/powerpoint/2010/main" val="3981875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resources </a:t>
            </a:r>
          </a:p>
        </p:txBody>
      </p:sp>
      <p:sp>
        <p:nvSpPr>
          <p:cNvPr id="4" name="Slide Number Placeholder 3"/>
          <p:cNvSpPr>
            <a:spLocks noGrp="1"/>
          </p:cNvSpPr>
          <p:nvPr>
            <p:ph type="sldNum" sz="quarter" idx="5"/>
          </p:nvPr>
        </p:nvSpPr>
        <p:spPr/>
        <p:txBody>
          <a:bodyPr/>
          <a:lstStyle/>
          <a:p>
            <a:fld id="{DAAE1EA7-C30A-9A49-BF26-604F671632D4}" type="slidenum">
              <a:rPr lang="en-US" smtClean="0"/>
              <a:t>12</a:t>
            </a:fld>
            <a:endParaRPr lang="en-US"/>
          </a:p>
        </p:txBody>
      </p:sp>
    </p:spTree>
    <p:extLst>
      <p:ext uri="{BB962C8B-B14F-4D97-AF65-F5344CB8AC3E}">
        <p14:creationId xmlns:p14="http://schemas.microsoft.com/office/powerpoint/2010/main" val="2719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download and use this tool with your clients in the early part of the program and at the end.  It can also be used as a part of the Recovery Management Work with individuals to help them process their accomplishments.</a:t>
            </a:r>
          </a:p>
          <a:p>
            <a:endParaRPr lang="en-US" dirty="0"/>
          </a:p>
        </p:txBody>
      </p:sp>
      <p:sp>
        <p:nvSpPr>
          <p:cNvPr id="4" name="Slide Number Placeholder 3"/>
          <p:cNvSpPr>
            <a:spLocks noGrp="1"/>
          </p:cNvSpPr>
          <p:nvPr>
            <p:ph type="sldNum" sz="quarter" idx="10"/>
          </p:nvPr>
        </p:nvSpPr>
        <p:spPr/>
        <p:txBody>
          <a:bodyPr/>
          <a:lstStyle/>
          <a:p>
            <a:fld id="{5CEA35A0-0A08-4610-A50A-4A7DE2AEA279}" type="slidenum">
              <a:rPr lang="en-US" smtClean="0"/>
              <a:t>13</a:t>
            </a:fld>
            <a:endParaRPr lang="en-US" dirty="0"/>
          </a:p>
        </p:txBody>
      </p:sp>
    </p:spTree>
    <p:extLst>
      <p:ext uri="{BB962C8B-B14F-4D97-AF65-F5344CB8AC3E}">
        <p14:creationId xmlns:p14="http://schemas.microsoft.com/office/powerpoint/2010/main" val="1573838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begin to discuss implementing Recovery Capital with individuals. I want everyone to pause and reflect that this hard work for the individuals that we serve. I want us to Dare them to Dream. Walt Disney said if you can dream it, you can do it.  George Elliot said it is never too late to be who you might have been.  Help them dream. There are some of us in this room who came from humble beginnings, but you had a dream, you had a mentor, you had someone who believed in you and some of us just wanted to do better. Help the individuals in the program dig deep into themselves and </a:t>
            </a:r>
            <a:r>
              <a:rPr lang="en-US"/>
              <a:t>accomplish achievements </a:t>
            </a:r>
            <a:r>
              <a:rPr lang="en-US" dirty="0"/>
              <a:t>beyond their thoughts. </a:t>
            </a:r>
          </a:p>
        </p:txBody>
      </p:sp>
      <p:sp>
        <p:nvSpPr>
          <p:cNvPr id="4" name="Slide Number Placeholder 3"/>
          <p:cNvSpPr>
            <a:spLocks noGrp="1"/>
          </p:cNvSpPr>
          <p:nvPr>
            <p:ph type="sldNum" sz="quarter" idx="10"/>
          </p:nvPr>
        </p:nvSpPr>
        <p:spPr/>
        <p:txBody>
          <a:bodyPr/>
          <a:lstStyle/>
          <a:p>
            <a:fld id="{5CEA35A0-0A08-4610-A50A-4A7DE2AEA279}" type="slidenum">
              <a:rPr lang="en-US" smtClean="0"/>
              <a:t>14</a:t>
            </a:fld>
            <a:endParaRPr lang="en-US" dirty="0"/>
          </a:p>
        </p:txBody>
      </p:sp>
    </p:spTree>
    <p:extLst>
      <p:ext uri="{BB962C8B-B14F-4D97-AF65-F5344CB8AC3E}">
        <p14:creationId xmlns:p14="http://schemas.microsoft.com/office/powerpoint/2010/main" val="1756161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Recovery is evidenced by personal and relational growth that affects all life domains. In phase I, </a:t>
            </a:r>
            <a:r>
              <a:rPr lang="en-US"/>
              <a:t>we are </a:t>
            </a:r>
            <a:r>
              <a:rPr lang="en-US" dirty="0"/>
              <a:t>focusing on </a:t>
            </a:r>
            <a:r>
              <a:rPr lang="en-US" sz="1200" kern="1200" dirty="0">
                <a:solidFill>
                  <a:schemeClr val="tx1"/>
                </a:solidFill>
                <a:effectLst/>
                <a:latin typeface="+mn-lt"/>
                <a:ea typeface="+mn-ea"/>
                <a:cs typeface="+mn-cs"/>
              </a:rPr>
              <a:t>Physical recovery capital includes such necessities as safe and recovery-focused housing, clothing, food, health insurance, and access to transportation.</a:t>
            </a:r>
            <a:endParaRPr lang="en-US" dirty="0"/>
          </a:p>
        </p:txBody>
      </p:sp>
      <p:sp>
        <p:nvSpPr>
          <p:cNvPr id="4" name="Slide Number Placeholder 3"/>
          <p:cNvSpPr>
            <a:spLocks noGrp="1"/>
          </p:cNvSpPr>
          <p:nvPr>
            <p:ph type="sldNum" sz="quarter" idx="10"/>
          </p:nvPr>
        </p:nvSpPr>
        <p:spPr/>
        <p:txBody>
          <a:bodyPr/>
          <a:lstStyle/>
          <a:p>
            <a:fld id="{5CEA35A0-0A08-4610-A50A-4A7DE2AEA279}" type="slidenum">
              <a:rPr lang="en-US" smtClean="0"/>
              <a:t>15</a:t>
            </a:fld>
            <a:endParaRPr lang="en-US" dirty="0"/>
          </a:p>
        </p:txBody>
      </p:sp>
    </p:spTree>
    <p:extLst>
      <p:ext uri="{BB962C8B-B14F-4D97-AF65-F5344CB8AC3E}">
        <p14:creationId xmlns:p14="http://schemas.microsoft.com/office/powerpoint/2010/main" val="1849349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16</a:t>
            </a:fld>
            <a:endParaRPr lang="en-US" dirty="0"/>
          </a:p>
        </p:txBody>
      </p:sp>
    </p:spTree>
    <p:extLst>
      <p:ext uri="{BB962C8B-B14F-4D97-AF65-F5344CB8AC3E}">
        <p14:creationId xmlns:p14="http://schemas.microsoft.com/office/powerpoint/2010/main" val="954264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17</a:t>
            </a:fld>
            <a:endParaRPr lang="en-US" dirty="0"/>
          </a:p>
        </p:txBody>
      </p:sp>
    </p:spTree>
    <p:extLst>
      <p:ext uri="{BB962C8B-B14F-4D97-AF65-F5344CB8AC3E}">
        <p14:creationId xmlns:p14="http://schemas.microsoft.com/office/powerpoint/2010/main" val="3822170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18</a:t>
            </a:fld>
            <a:endParaRPr lang="en-US" dirty="0"/>
          </a:p>
        </p:txBody>
      </p:sp>
    </p:spTree>
    <p:extLst>
      <p:ext uri="{BB962C8B-B14F-4D97-AF65-F5344CB8AC3E}">
        <p14:creationId xmlns:p14="http://schemas.microsoft.com/office/powerpoint/2010/main" val="3983537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19</a:t>
            </a:fld>
            <a:endParaRPr lang="en-US" dirty="0"/>
          </a:p>
        </p:txBody>
      </p:sp>
    </p:spTree>
    <p:extLst>
      <p:ext uri="{BB962C8B-B14F-4D97-AF65-F5344CB8AC3E}">
        <p14:creationId xmlns:p14="http://schemas.microsoft.com/office/powerpoint/2010/main" val="1426635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20</a:t>
            </a:fld>
            <a:endParaRPr lang="en-US" dirty="0"/>
          </a:p>
        </p:txBody>
      </p:sp>
    </p:spTree>
    <p:extLst>
      <p:ext uri="{BB962C8B-B14F-4D97-AF65-F5344CB8AC3E}">
        <p14:creationId xmlns:p14="http://schemas.microsoft.com/office/powerpoint/2010/main" val="205080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To begin this discussion, we first must address that there is a distinction between recovery and treatment.  </a:t>
            </a:r>
            <a:r>
              <a:rPr lang="en-US" sz="1200" b="0" i="0" kern="1200" dirty="0">
                <a:solidFill>
                  <a:schemeClr val="tx1"/>
                </a:solidFill>
                <a:effectLst/>
                <a:latin typeface="+mn-lt"/>
                <a:ea typeface="+mn-ea"/>
                <a:cs typeface="+mn-cs"/>
              </a:rPr>
              <a:t>According to the </a:t>
            </a:r>
            <a:r>
              <a:rPr lang="en-US" sz="1200" b="0" i="0" u="sng" kern="1200" dirty="0">
                <a:solidFill>
                  <a:schemeClr val="tx1"/>
                </a:solidFill>
                <a:effectLst/>
                <a:latin typeface="+mn-lt"/>
                <a:ea typeface="+mn-ea"/>
                <a:cs typeface="+mn-cs"/>
                <a:hlinkClick r:id="rId3"/>
              </a:rPr>
              <a:t>Center for Substance Abuse Treatment (CSAT)</a:t>
            </a:r>
            <a:r>
              <a:rPr lang="en-US" sz="1200" b="0" i="0" kern="1200" dirty="0">
                <a:solidFill>
                  <a:schemeClr val="tx1"/>
                </a:solidFill>
                <a:effectLst/>
                <a:latin typeface="+mn-lt"/>
                <a:ea typeface="+mn-ea"/>
                <a:cs typeface="+mn-cs"/>
              </a:rPr>
              <a:t>, "treatment" is defined as in- or outpatient services that focus on initiating and maintaining an individual’s recovery from alcohol or drug abuse and on preventing relapse. Treatment can include detoxification, group or individual counseling, rehabilitation and the use of methadone or other prescription medications.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Quite often, treatment is considered the "light at the end of the tunnel" for those afflicted with substance use disorders. Treatment is a positive process, involving a variety of support systems that systematically help lead individuals to successful, fulfilling lives without drugs and alcohol.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You can be compelled and required to do treatment.  However, recovery is a choice.  In order to assist the individuals entering our programs, we must understand this distinction.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AAE1EA7-C30A-9A49-BF26-604F671632D4}" type="slidenum">
              <a:rPr lang="en-US" smtClean="0"/>
              <a:t>2</a:t>
            </a:fld>
            <a:endParaRPr lang="en-US"/>
          </a:p>
        </p:txBody>
      </p:sp>
    </p:spTree>
    <p:extLst>
      <p:ext uri="{BB962C8B-B14F-4D97-AF65-F5344CB8AC3E}">
        <p14:creationId xmlns:p14="http://schemas.microsoft.com/office/powerpoint/2010/main" val="442486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21</a:t>
            </a:fld>
            <a:endParaRPr lang="en-US" dirty="0"/>
          </a:p>
        </p:txBody>
      </p:sp>
    </p:spTree>
    <p:extLst>
      <p:ext uri="{BB962C8B-B14F-4D97-AF65-F5344CB8AC3E}">
        <p14:creationId xmlns:p14="http://schemas.microsoft.com/office/powerpoint/2010/main" val="3902233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22</a:t>
            </a:fld>
            <a:endParaRPr lang="en-US" dirty="0"/>
          </a:p>
        </p:txBody>
      </p:sp>
    </p:spTree>
    <p:extLst>
      <p:ext uri="{BB962C8B-B14F-4D97-AF65-F5344CB8AC3E}">
        <p14:creationId xmlns:p14="http://schemas.microsoft.com/office/powerpoint/2010/main" val="3222417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23</a:t>
            </a:fld>
            <a:endParaRPr lang="en-US" dirty="0"/>
          </a:p>
        </p:txBody>
      </p:sp>
    </p:spTree>
    <p:extLst>
      <p:ext uri="{BB962C8B-B14F-4D97-AF65-F5344CB8AC3E}">
        <p14:creationId xmlns:p14="http://schemas.microsoft.com/office/powerpoint/2010/main" val="1900772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A35A0-0A08-4610-A50A-4A7DE2AEA279}" type="slidenum">
              <a:rPr lang="en-US" smtClean="0"/>
              <a:t>24</a:t>
            </a:fld>
            <a:endParaRPr lang="en-US" dirty="0"/>
          </a:p>
        </p:txBody>
      </p:sp>
    </p:spTree>
    <p:extLst>
      <p:ext uri="{BB962C8B-B14F-4D97-AF65-F5344CB8AC3E}">
        <p14:creationId xmlns:p14="http://schemas.microsoft.com/office/powerpoint/2010/main" val="2281589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1" indent="-342900" algn="l" defTabSz="914400" rtl="0" eaLnBrk="1" fontAlgn="auto" latinLnBrk="0" hangingPunct="1">
              <a:lnSpc>
                <a:spcPct val="100000"/>
              </a:lnSpc>
              <a:spcBef>
                <a:spcPts val="0"/>
              </a:spcBef>
              <a:spcAft>
                <a:spcPts val="0"/>
              </a:spcAft>
              <a:buClrTx/>
              <a:buSzTx/>
              <a:buFontTx/>
              <a:buNone/>
              <a:tabLst/>
              <a:defRPr/>
            </a:pPr>
            <a:r>
              <a:rPr lang="en-US" dirty="0"/>
              <a:t>	In phase 2, our case planning should continue with the phase 1 physical recovery capital and begin addressing Human Capital. </a:t>
            </a:r>
            <a:r>
              <a:rPr lang="en-US" sz="1200" kern="1200" dirty="0">
                <a:solidFill>
                  <a:schemeClr val="tx1"/>
                </a:solidFill>
                <a:effectLst/>
                <a:latin typeface="+mn-lt"/>
                <a:ea typeface="+mn-ea"/>
                <a:cs typeface="+mn-cs"/>
              </a:rPr>
              <a:t>Human capital includes knowledge, interpersonal skills, problem solving abilities, self-awareness and self-esteem, and a sense of meaning and purpose in life.  In this phase 1 and 2 a great deal is placed on community resources of utilizing CB treatments.</a:t>
            </a:r>
          </a:p>
          <a:p>
            <a:pPr marL="342900" lvl="1" indent="-342900"/>
            <a:endParaRPr lang="en-US" dirty="0"/>
          </a:p>
          <a:p>
            <a:endParaRPr lang="en-US" dirty="0"/>
          </a:p>
        </p:txBody>
      </p:sp>
      <p:sp>
        <p:nvSpPr>
          <p:cNvPr id="4" name="Slide Number Placeholder 3"/>
          <p:cNvSpPr>
            <a:spLocks noGrp="1"/>
          </p:cNvSpPr>
          <p:nvPr>
            <p:ph type="sldNum" sz="quarter" idx="10"/>
          </p:nvPr>
        </p:nvSpPr>
        <p:spPr/>
        <p:txBody>
          <a:bodyPr/>
          <a:lstStyle/>
          <a:p>
            <a:fld id="{5CEA35A0-0A08-4610-A50A-4A7DE2AEA279}" type="slidenum">
              <a:rPr lang="en-US" smtClean="0"/>
              <a:t>25</a:t>
            </a:fld>
            <a:endParaRPr lang="en-US" dirty="0"/>
          </a:p>
        </p:txBody>
      </p:sp>
    </p:spTree>
    <p:extLst>
      <p:ext uri="{BB962C8B-B14F-4D97-AF65-F5344CB8AC3E}">
        <p14:creationId xmlns:p14="http://schemas.microsoft.com/office/powerpoint/2010/main" val="115534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26</a:t>
            </a:fld>
            <a:endParaRPr lang="en-US" dirty="0"/>
          </a:p>
        </p:txBody>
      </p:sp>
    </p:spTree>
    <p:extLst>
      <p:ext uri="{BB962C8B-B14F-4D97-AF65-F5344CB8AC3E}">
        <p14:creationId xmlns:p14="http://schemas.microsoft.com/office/powerpoint/2010/main" val="828666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27</a:t>
            </a:fld>
            <a:endParaRPr lang="en-US" dirty="0"/>
          </a:p>
        </p:txBody>
      </p:sp>
    </p:spTree>
    <p:extLst>
      <p:ext uri="{BB962C8B-B14F-4D97-AF65-F5344CB8AC3E}">
        <p14:creationId xmlns:p14="http://schemas.microsoft.com/office/powerpoint/2010/main" val="3205222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We continue to focus on human capital but expanding with a look in Community Capital.  We ensure that resources in the community and agencies we are referring clients to have towards addiction and recovery.  This includes a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Full continuum of treatment resources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Accessibility of resources that are diverse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Local recovery efforts and supports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Culturally prescribed and supported pathways of recovery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Recovery norms that are valued in the community</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Activities for clients to begin to engage such as running clubs, </a:t>
            </a:r>
          </a:p>
          <a:p>
            <a:endParaRPr lang="en-US" dirty="0"/>
          </a:p>
        </p:txBody>
      </p:sp>
      <p:sp>
        <p:nvSpPr>
          <p:cNvPr id="4" name="Slide Number Placeholder 3"/>
          <p:cNvSpPr>
            <a:spLocks noGrp="1"/>
          </p:cNvSpPr>
          <p:nvPr>
            <p:ph type="sldNum" sz="quarter" idx="10"/>
          </p:nvPr>
        </p:nvSpPr>
        <p:spPr/>
        <p:txBody>
          <a:bodyPr/>
          <a:lstStyle/>
          <a:p>
            <a:fld id="{5CEA35A0-0A08-4610-A50A-4A7DE2AEA279}" type="slidenum">
              <a:rPr lang="en-US" smtClean="0"/>
              <a:t>28</a:t>
            </a:fld>
            <a:endParaRPr lang="en-US" dirty="0"/>
          </a:p>
        </p:txBody>
      </p:sp>
    </p:spTree>
    <p:extLst>
      <p:ext uri="{BB962C8B-B14F-4D97-AF65-F5344CB8AC3E}">
        <p14:creationId xmlns:p14="http://schemas.microsoft.com/office/powerpoint/2010/main" val="1831407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29</a:t>
            </a:fld>
            <a:endParaRPr lang="en-US" dirty="0"/>
          </a:p>
        </p:txBody>
      </p:sp>
    </p:spTree>
    <p:extLst>
      <p:ext uri="{BB962C8B-B14F-4D97-AF65-F5344CB8AC3E}">
        <p14:creationId xmlns:p14="http://schemas.microsoft.com/office/powerpoint/2010/main" val="1005942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30</a:t>
            </a:fld>
            <a:endParaRPr lang="en-US" dirty="0"/>
          </a:p>
        </p:txBody>
      </p:sp>
    </p:spTree>
    <p:extLst>
      <p:ext uri="{BB962C8B-B14F-4D97-AF65-F5344CB8AC3E}">
        <p14:creationId xmlns:p14="http://schemas.microsoft.com/office/powerpoint/2010/main" val="126168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4</a:t>
            </a:fld>
            <a:endParaRPr lang="en-US" dirty="0"/>
          </a:p>
        </p:txBody>
      </p:sp>
    </p:spTree>
    <p:extLst>
      <p:ext uri="{BB962C8B-B14F-4D97-AF65-F5344CB8AC3E}">
        <p14:creationId xmlns:p14="http://schemas.microsoft.com/office/powerpoint/2010/main" val="4248624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management needs to continue to assist clients with assessing natural, community-based supports that can ensure long-term recovery for participants.  Asking clients to demonstrate where they are in relation to these questions assist with preparing them for program departure and recovery planning.</a:t>
            </a:r>
          </a:p>
        </p:txBody>
      </p:sp>
      <p:sp>
        <p:nvSpPr>
          <p:cNvPr id="4" name="Slide Number Placeholder 3"/>
          <p:cNvSpPr>
            <a:spLocks noGrp="1"/>
          </p:cNvSpPr>
          <p:nvPr>
            <p:ph type="sldNum" sz="quarter" idx="10"/>
          </p:nvPr>
        </p:nvSpPr>
        <p:spPr/>
        <p:txBody>
          <a:bodyPr/>
          <a:lstStyle/>
          <a:p>
            <a:fld id="{5CEA35A0-0A08-4610-A50A-4A7DE2AEA279}" type="slidenum">
              <a:rPr lang="en-US" smtClean="0"/>
              <a:t>31</a:t>
            </a:fld>
            <a:endParaRPr lang="en-US" dirty="0"/>
          </a:p>
        </p:txBody>
      </p:sp>
    </p:spTree>
    <p:extLst>
      <p:ext uri="{BB962C8B-B14F-4D97-AF65-F5344CB8AC3E}">
        <p14:creationId xmlns:p14="http://schemas.microsoft.com/office/powerpoint/2010/main" val="2639308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phase 5, we are preparing participants to live without the treatment court program.  Those natural supports that we have been helping them to develop, access and begin to foster new relationships were in preparation of them successfully completing the program.  Commencing to this new life of recovery with tools to help them being successful. </a:t>
            </a:r>
            <a:r>
              <a:rPr lang="en-US" sz="1200" kern="1200" dirty="0">
                <a:solidFill>
                  <a:schemeClr val="tx1"/>
                </a:solidFill>
                <a:effectLst/>
                <a:latin typeface="+mn-lt"/>
                <a:ea typeface="+mn-ea"/>
                <a:cs typeface="+mn-cs"/>
              </a:rPr>
              <a:t>Those with strong social recovery capital have intimate partners and family members that are willing to participate in treatment with the client. There is also access to sober outlets for fellowship, activities and supports.  Participants are now demonstrating an increased Human capital includes problem solving abilities, self-awareness and self-esteem, and a sense of meaning and purpose in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EA35A0-0A08-4610-A50A-4A7DE2AEA279}" type="slidenum">
              <a:rPr lang="en-US" smtClean="0"/>
              <a:t>32</a:t>
            </a:fld>
            <a:endParaRPr lang="en-US" dirty="0"/>
          </a:p>
        </p:txBody>
      </p:sp>
    </p:spTree>
    <p:extLst>
      <p:ext uri="{BB962C8B-B14F-4D97-AF65-F5344CB8AC3E}">
        <p14:creationId xmlns:p14="http://schemas.microsoft.com/office/powerpoint/2010/main" val="442421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dealing with a chronic disorder.  Cancer, diabetes, hypertension, asthma include ongoing management protocols. There is treatment and then follow-up appointments that include blood work, diet and exercise, and ongoing check-ins.  We need to include similar services with the individuals we serve. The Adult Drug Court Best Practice Standards state that Participants prepare a continuing-care plan together with their counselor to ensure they continue to engage in prosocial activities and remain connected with a peer support group after their discharge from the Drug Court. For at least the first ninety days after discharge from the Drug Court, treatment providers or clinical case managers attempt to contact previous participants periodically by telephone, mail, e-mail, or similar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check on their progress, offer brief advice and encouragement, and provide referrals 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 treatment when indicated.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a short window of time to meet the needs of the clients.  The RMC study by Mike Dennis and Christy Scott showed that by conducting “Recovery Management Checkups” –benefits  are  return to treatment sooner, receive more treatment , reduce use and problems and increase days abstinent.  The greatest reduction were for individuals who that reported earlier age of onset of substance use or greater involvement with crime or violence.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EA35A0-0A08-4610-A50A-4A7DE2AEA279}" type="slidenum">
              <a:rPr lang="en-US" smtClean="0"/>
              <a:t>33</a:t>
            </a:fld>
            <a:endParaRPr lang="en-US" dirty="0"/>
          </a:p>
        </p:txBody>
      </p:sp>
    </p:spTree>
    <p:extLst>
      <p:ext uri="{BB962C8B-B14F-4D97-AF65-F5344CB8AC3E}">
        <p14:creationId xmlns:p14="http://schemas.microsoft.com/office/powerpoint/2010/main" val="1688008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dealing with a chronic disorder.  Cancer, diabetes, hypertension, asthma include ongoing management protocols. There is treatment and then follow-up appointments that include blood work, diet and exercise, and ongoing check-ins.  We need to include similar services with the individuals we serve. The Adult Drug Court Best Practice Standards state that Participants prepare a continuing-care plan together with their counselor to ensure they continue to engage in prosocial activities and remain connected with a peer support group after their discharge from the Drug Court. For at least the first ninety days after discharge from the Drug Court, treatment providers or clinical case managers attempt to contact previous participants periodically by telephone, mail, e-mail, or similar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check on their progress, offer brief advice and encouragement, and provide referrals 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 treatment when indicated.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a short window of time to meet the needs of the clients.  The RMC study by Mike Dennis and Christy Scott showed that by conducting “Recovery Management Checkups” –benefits  are  return to treatment sooner, receive more treatment , reduce use and problems and increase days abstinent.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EA35A0-0A08-4610-A50A-4A7DE2AEA279}" type="slidenum">
              <a:rPr lang="en-US" smtClean="0"/>
              <a:t>34</a:t>
            </a:fld>
            <a:endParaRPr lang="en-US" dirty="0"/>
          </a:p>
        </p:txBody>
      </p:sp>
    </p:spTree>
    <p:extLst>
      <p:ext uri="{BB962C8B-B14F-4D97-AF65-F5344CB8AC3E}">
        <p14:creationId xmlns:p14="http://schemas.microsoft.com/office/powerpoint/2010/main" val="2972793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things to discuss with the individuals.  Keep in mind, we have a short amount of time to cover all of the topics per phase and revisiting issues as clients' programs. After leaving the program, life does not stop.  You have achieved so much but life is a continuing struggle</a:t>
            </a:r>
          </a:p>
          <a:p>
            <a:endParaRPr lang="en-US" dirty="0"/>
          </a:p>
        </p:txBody>
      </p:sp>
      <p:sp>
        <p:nvSpPr>
          <p:cNvPr id="4" name="Slide Number Placeholder 3"/>
          <p:cNvSpPr>
            <a:spLocks noGrp="1"/>
          </p:cNvSpPr>
          <p:nvPr>
            <p:ph type="sldNum" sz="quarter" idx="10"/>
          </p:nvPr>
        </p:nvSpPr>
        <p:spPr/>
        <p:txBody>
          <a:bodyPr/>
          <a:lstStyle/>
          <a:p>
            <a:fld id="{5CEA35A0-0A08-4610-A50A-4A7DE2AEA279}" type="slidenum">
              <a:rPr lang="en-US" smtClean="0"/>
              <a:t>35</a:t>
            </a:fld>
            <a:endParaRPr lang="en-US" dirty="0"/>
          </a:p>
        </p:txBody>
      </p:sp>
    </p:spTree>
    <p:extLst>
      <p:ext uri="{BB962C8B-B14F-4D97-AF65-F5344CB8AC3E}">
        <p14:creationId xmlns:p14="http://schemas.microsoft.com/office/powerpoint/2010/main" val="2949051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have achieved so much but life is a continuing struggle</a:t>
            </a:r>
          </a:p>
          <a:p>
            <a:endParaRPr lang="en-US" dirty="0"/>
          </a:p>
        </p:txBody>
      </p:sp>
      <p:sp>
        <p:nvSpPr>
          <p:cNvPr id="4" name="Slide Number Placeholder 3"/>
          <p:cNvSpPr>
            <a:spLocks noGrp="1"/>
          </p:cNvSpPr>
          <p:nvPr>
            <p:ph type="sldNum" sz="quarter" idx="10"/>
          </p:nvPr>
        </p:nvSpPr>
        <p:spPr/>
        <p:txBody>
          <a:bodyPr/>
          <a:lstStyle/>
          <a:p>
            <a:fld id="{5CEA35A0-0A08-4610-A50A-4A7DE2AEA279}" type="slidenum">
              <a:rPr lang="en-US" smtClean="0"/>
              <a:t>36</a:t>
            </a:fld>
            <a:endParaRPr lang="en-US" dirty="0"/>
          </a:p>
        </p:txBody>
      </p:sp>
    </p:spTree>
    <p:extLst>
      <p:ext uri="{BB962C8B-B14F-4D97-AF65-F5344CB8AC3E}">
        <p14:creationId xmlns:p14="http://schemas.microsoft.com/office/powerpoint/2010/main" val="2623798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A35A0-0A08-4610-A50A-4A7DE2AEA279}" type="slidenum">
              <a:rPr lang="en-US" smtClean="0"/>
              <a:t>37</a:t>
            </a:fld>
            <a:endParaRPr lang="en-US" dirty="0"/>
          </a:p>
        </p:txBody>
      </p:sp>
    </p:spTree>
    <p:extLst>
      <p:ext uri="{BB962C8B-B14F-4D97-AF65-F5344CB8AC3E}">
        <p14:creationId xmlns:p14="http://schemas.microsoft.com/office/powerpoint/2010/main" val="289158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From: </a:t>
            </a:r>
            <a:r>
              <a:rPr lang="en-US" sz="1200" kern="1200" dirty="0">
                <a:solidFill>
                  <a:schemeClr val="tx1"/>
                </a:solidFill>
                <a:effectLst/>
                <a:latin typeface="+mn-lt"/>
                <a:ea typeface="+mn-ea"/>
                <a:cs typeface="+mn-cs"/>
              </a:rPr>
              <a:t>White, W. &amp; Cloud, W. (2008). Recovery capital: A primer for addictions professionals. </a:t>
            </a:r>
            <a:r>
              <a:rPr lang="en-US" sz="1200" i="1" kern="1200" dirty="0">
                <a:solidFill>
                  <a:schemeClr val="tx1"/>
                </a:solidFill>
                <a:effectLst/>
                <a:latin typeface="+mn-lt"/>
                <a:ea typeface="+mn-ea"/>
                <a:cs typeface="+mn-cs"/>
              </a:rPr>
              <a:t>Counselor, </a:t>
            </a:r>
            <a:r>
              <a:rPr lang="en-US" sz="1200" kern="1200" dirty="0">
                <a:solidFill>
                  <a:schemeClr val="tx1"/>
                </a:solidFill>
                <a:effectLst/>
                <a:latin typeface="+mn-lt"/>
                <a:ea typeface="+mn-ea"/>
                <a:cs typeface="+mn-cs"/>
              </a:rPr>
              <a:t>9(5), 22-27. </a:t>
            </a:r>
            <a:endParaRPr lang="en-US" dirty="0"/>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Recovery Capital Defined </a:t>
            </a:r>
            <a:endParaRPr lang="en-US" dirty="0"/>
          </a:p>
          <a:p>
            <a:r>
              <a:rPr lang="en-US" sz="1200" kern="1200" dirty="0">
                <a:solidFill>
                  <a:schemeClr val="tx1"/>
                </a:solidFill>
                <a:effectLst/>
                <a:latin typeface="+mn-lt"/>
                <a:ea typeface="+mn-ea"/>
                <a:cs typeface="+mn-cs"/>
              </a:rPr>
              <a:t>Recovery capital (RC) is the breadth and depth of internal and external resources that can be drawn upon to initiate and sustain recovery from severe AOD problems (Granfield &amp; Cloud, 1999; Cloud &amp; Granfield,  1 2004). </a:t>
            </a:r>
          </a:p>
          <a:p>
            <a:r>
              <a:rPr lang="en-US" sz="1200" kern="1200" dirty="0">
                <a:solidFill>
                  <a:schemeClr val="tx1"/>
                </a:solidFill>
                <a:effectLst/>
                <a:latin typeface="+mn-lt"/>
                <a:ea typeface="+mn-ea"/>
                <a:cs typeface="+mn-cs"/>
              </a:rPr>
              <a:t>Recovery capital is conceptually linked to natural recovery, solution- focused therapy, strengths-based case management, recovery management, resilience and protective factors, and the ideas of hardiness, wellness, and global health. There are three types of recovery capital that can be influenced by addictions professionals. </a:t>
            </a:r>
            <a:endParaRPr lang="en-US" dirty="0"/>
          </a:p>
          <a:p>
            <a:r>
              <a:rPr lang="en-US" sz="1200" i="1" kern="1200" dirty="0">
                <a:solidFill>
                  <a:schemeClr val="tx1"/>
                </a:solidFill>
                <a:effectLst/>
                <a:latin typeface="+mn-lt"/>
                <a:ea typeface="+mn-ea"/>
                <a:cs typeface="+mn-cs"/>
              </a:rPr>
              <a:t>Personal recovery capital </a:t>
            </a:r>
            <a:r>
              <a:rPr lang="en-US" sz="1200" kern="1200" dirty="0">
                <a:solidFill>
                  <a:schemeClr val="tx1"/>
                </a:solidFill>
                <a:effectLst/>
                <a:latin typeface="+mn-lt"/>
                <a:ea typeface="+mn-ea"/>
                <a:cs typeface="+mn-cs"/>
              </a:rPr>
              <a:t>can be divided into physical and human capital. A client’s physical recovery capital includes physical health, financial assets, health insurance, safe and recovery-conducive shelter, clothing, food, and access to transportation. Human recovery capital includes a client’s values, knowledge, educational/vocational skills and credentials, problem solving capacities, self-awareness, self-esteem, self- efficacy (self-confidence in managing high risk situations), hopefulness/optimism, perception of one’s past/present/future, sense of meaning and purpose in life, and interpersonal skills. </a:t>
            </a:r>
            <a:endParaRPr lang="en-US" dirty="0"/>
          </a:p>
          <a:p>
            <a:r>
              <a:rPr lang="en-US" sz="1200" i="1" kern="1200" dirty="0">
                <a:solidFill>
                  <a:schemeClr val="tx1"/>
                </a:solidFill>
                <a:effectLst/>
                <a:latin typeface="+mn-lt"/>
                <a:ea typeface="+mn-ea"/>
                <a:cs typeface="+mn-cs"/>
              </a:rPr>
              <a:t>Family/social recovery capital </a:t>
            </a:r>
            <a:r>
              <a:rPr lang="en-US" sz="1200" kern="1200" dirty="0">
                <a:solidFill>
                  <a:schemeClr val="tx1"/>
                </a:solidFill>
                <a:effectLst/>
                <a:latin typeface="+mn-lt"/>
                <a:ea typeface="+mn-ea"/>
                <a:cs typeface="+mn-cs"/>
              </a:rPr>
              <a:t>encompasses intimate relationships, family and kinship relationships (defined here non-traditionally, i.e., family of choice), and social relationships that are supportive of recovery efforts. Family/social recovery capital is indicated by the willingness of intimate partners and family members to participate in treatment, the presence of others in recovery within the family and social network, access to sober outlets for sobriety-based fellowship/leisure, and relational connections to conventional institutions (school, workplace, church, and other mainstream community organizations). </a:t>
            </a:r>
            <a:endParaRPr lang="en-US" dirty="0"/>
          </a:p>
          <a:p>
            <a:r>
              <a:rPr lang="en-US" sz="1200" i="1" kern="1200" dirty="0">
                <a:solidFill>
                  <a:schemeClr val="tx1"/>
                </a:solidFill>
                <a:effectLst/>
                <a:latin typeface="+mn-lt"/>
                <a:ea typeface="+mn-ea"/>
                <a:cs typeface="+mn-cs"/>
              </a:rPr>
              <a:t>Community recovery capital </a:t>
            </a:r>
            <a:r>
              <a:rPr lang="en-US" sz="1200" kern="1200" dirty="0">
                <a:solidFill>
                  <a:schemeClr val="tx1"/>
                </a:solidFill>
                <a:effectLst/>
                <a:latin typeface="+mn-lt"/>
                <a:ea typeface="+mn-ea"/>
                <a:cs typeface="+mn-cs"/>
              </a:rPr>
              <a:t>encompasses community attitudes/policies/resources related to addiction and recovery that promote the resolution of alcohol and other drug problems. Community recovery capital includes: </a:t>
            </a:r>
            <a:endParaRPr lang="en-US" dirty="0"/>
          </a:p>
          <a:p>
            <a:r>
              <a:rPr lang="en-US" sz="1200" kern="1200" dirty="0">
                <a:solidFill>
                  <a:schemeClr val="tx1"/>
                </a:solidFill>
                <a:effectLst/>
                <a:latin typeface="+mn-lt"/>
                <a:ea typeface="+mn-ea"/>
                <a:cs typeface="+mn-cs"/>
              </a:rPr>
              <a:t>  active efforts to reduce addiction/recovery-related stigma, </a:t>
            </a:r>
            <a:endParaRPr lang="en-US" dirty="0">
              <a:effectLst/>
            </a:endParaRPr>
          </a:p>
          <a:p>
            <a:r>
              <a:rPr lang="en-US" sz="1200" kern="1200" dirty="0">
                <a:solidFill>
                  <a:schemeClr val="tx1"/>
                </a:solidFill>
                <a:effectLst/>
                <a:latin typeface="+mn-lt"/>
                <a:ea typeface="+mn-ea"/>
                <a:cs typeface="+mn-cs"/>
              </a:rPr>
              <a:t>  visible and diverse local recovery role models, </a:t>
            </a:r>
            <a:endParaRPr lang="en-US" dirty="0">
              <a:effectLst/>
            </a:endParaRPr>
          </a:p>
          <a:p>
            <a:r>
              <a:rPr lang="en-US" sz="1200" kern="1200" dirty="0">
                <a:solidFill>
                  <a:schemeClr val="tx1"/>
                </a:solidFill>
                <a:effectLst/>
                <a:latin typeface="+mn-lt"/>
                <a:ea typeface="+mn-ea"/>
                <a:cs typeface="+mn-cs"/>
              </a:rPr>
              <a:t>  a full continuum of addiction treatment resources, </a:t>
            </a:r>
            <a:endParaRPr lang="en-US" dirty="0">
              <a:effectLst/>
            </a:endParaRPr>
          </a:p>
          <a:p>
            <a:r>
              <a:rPr lang="en-US" sz="1200" kern="1200" dirty="0">
                <a:solidFill>
                  <a:schemeClr val="tx1"/>
                </a:solidFill>
                <a:effectLst/>
                <a:latin typeface="+mn-lt"/>
                <a:ea typeface="+mn-ea"/>
                <a:cs typeface="+mn-cs"/>
              </a:rPr>
              <a:t>  recovery mutual aid resources that are accessible and diverse, </a:t>
            </a:r>
            <a:endParaRPr lang="en-US" dirty="0">
              <a:effectLst/>
            </a:endParaRPr>
          </a:p>
          <a:p>
            <a:r>
              <a:rPr lang="en-US" sz="1200" kern="1200" dirty="0">
                <a:solidFill>
                  <a:schemeClr val="tx1"/>
                </a:solidFill>
                <a:effectLst/>
                <a:latin typeface="+mn-lt"/>
                <a:ea typeface="+mn-ea"/>
                <a:cs typeface="+mn-cs"/>
              </a:rPr>
              <a:t>  local recovery community support institutions (recovery centers / </a:t>
            </a:r>
            <a:endParaRPr lang="en-US" dirty="0">
              <a:effectLst/>
            </a:endParaRPr>
          </a:p>
          <a:p>
            <a:r>
              <a:rPr lang="en-US" sz="1200" kern="1200" dirty="0">
                <a:solidFill>
                  <a:schemeClr val="tx1"/>
                </a:solidFill>
                <a:effectLst/>
                <a:latin typeface="+mn-lt"/>
                <a:ea typeface="+mn-ea"/>
                <a:cs typeface="+mn-cs"/>
              </a:rPr>
              <a:t>clubhouses, treatment alumni associations, recovery homes, recovery </a:t>
            </a:r>
            <a:endParaRPr lang="en-US" dirty="0">
              <a:effectLst/>
            </a:endParaRPr>
          </a:p>
          <a:p>
            <a:r>
              <a:rPr lang="en-US" sz="1200" kern="1200" dirty="0">
                <a:solidFill>
                  <a:schemeClr val="tx1"/>
                </a:solidFill>
                <a:effectLst/>
                <a:latin typeface="+mn-lt"/>
                <a:ea typeface="+mn-ea"/>
                <a:cs typeface="+mn-cs"/>
              </a:rPr>
              <a:t>schools, recovery industries, recovery ministries/churches), and </a:t>
            </a:r>
            <a:endParaRPr lang="en-US" dirty="0">
              <a:effectLst/>
            </a:endParaRPr>
          </a:p>
          <a:p>
            <a:r>
              <a:rPr lang="en-US" sz="1200" kern="1200" dirty="0">
                <a:solidFill>
                  <a:schemeClr val="tx1"/>
                </a:solidFill>
                <a:effectLst/>
                <a:latin typeface="+mn-lt"/>
                <a:ea typeface="+mn-ea"/>
                <a:cs typeface="+mn-cs"/>
              </a:rPr>
              <a:t>  sources of sustained recovery support and early re-intervention (e.g., recovery checkups through treatment programs, employee assistance </a:t>
            </a:r>
            <a:endParaRPr lang="en-US" dirty="0">
              <a:effectLst/>
            </a:endParaRPr>
          </a:p>
          <a:p>
            <a:r>
              <a:rPr lang="en-US" sz="1200" kern="1200" dirty="0">
                <a:solidFill>
                  <a:schemeClr val="tx1"/>
                </a:solidFill>
                <a:effectLst/>
                <a:latin typeface="+mn-lt"/>
                <a:ea typeface="+mn-ea"/>
                <a:cs typeface="+mn-cs"/>
              </a:rPr>
              <a:t>programs, professional assistance programs, drug courts, or recovery community organizations). </a:t>
            </a:r>
            <a:endParaRPr lang="en-US" dirty="0">
              <a:effectLst/>
            </a:endParaRPr>
          </a:p>
          <a:p>
            <a:r>
              <a:rPr lang="en-US" sz="1200" kern="1200" dirty="0">
                <a:solidFill>
                  <a:schemeClr val="tx1"/>
                </a:solidFill>
                <a:effectLst/>
                <a:latin typeface="+mn-lt"/>
                <a:ea typeface="+mn-ea"/>
                <a:cs typeface="+mn-cs"/>
              </a:rPr>
              <a:t>2 </a:t>
            </a:r>
            <a:endParaRPr lang="en-US" dirty="0"/>
          </a:p>
          <a:p>
            <a:r>
              <a:rPr lang="en-US" sz="1200" i="1" kern="1200" dirty="0">
                <a:solidFill>
                  <a:schemeClr val="tx1"/>
                </a:solidFill>
                <a:effectLst/>
                <a:latin typeface="+mn-lt"/>
                <a:ea typeface="+mn-ea"/>
                <a:cs typeface="+mn-cs"/>
              </a:rPr>
              <a:t>Cultural capital </a:t>
            </a:r>
            <a:r>
              <a:rPr lang="en-US" sz="1200" kern="1200" dirty="0">
                <a:solidFill>
                  <a:schemeClr val="tx1"/>
                </a:solidFill>
                <a:effectLst/>
                <a:latin typeface="+mn-lt"/>
                <a:ea typeface="+mn-ea"/>
                <a:cs typeface="+mn-cs"/>
              </a:rPr>
              <a:t>is a form of community capital. It constitutes the local availability of culturally-prescribed pathways of recovery that resonate with particular individuals and families. Examples of such potential resonance include Native Americans recovering through the “Indianization of AA” or the “Red Road,” or African Americans recovering within a faith- based recovery ministry or within an Afrocentric therapeutic orientation (</a:t>
            </a:r>
            <a:r>
              <a:rPr lang="en-US" sz="1200" kern="1200" dirty="0" err="1">
                <a:solidFill>
                  <a:schemeClr val="tx1"/>
                </a:solidFill>
                <a:effectLst/>
                <a:latin typeface="+mn-lt"/>
                <a:ea typeface="+mn-ea"/>
                <a:cs typeface="+mn-cs"/>
              </a:rPr>
              <a:t>Coyhis</a:t>
            </a:r>
            <a:r>
              <a:rPr lang="en-US" sz="1200" kern="1200" dirty="0">
                <a:solidFill>
                  <a:schemeClr val="tx1"/>
                </a:solidFill>
                <a:effectLst/>
                <a:latin typeface="+mn-lt"/>
                <a:ea typeface="+mn-ea"/>
                <a:cs typeface="+mn-cs"/>
              </a:rPr>
              <a:t> &amp; White, 2006; White &amp; Sanders, in press). </a:t>
            </a:r>
            <a:endParaRPr lang="en-US" dirty="0"/>
          </a:p>
          <a:p>
            <a:endParaRPr lang="en-US" dirty="0"/>
          </a:p>
        </p:txBody>
      </p:sp>
      <p:sp>
        <p:nvSpPr>
          <p:cNvPr id="4" name="Slide Number Placeholder 3"/>
          <p:cNvSpPr>
            <a:spLocks noGrp="1"/>
          </p:cNvSpPr>
          <p:nvPr>
            <p:ph type="sldNum" sz="quarter" idx="5"/>
          </p:nvPr>
        </p:nvSpPr>
        <p:spPr/>
        <p:txBody>
          <a:bodyPr/>
          <a:lstStyle/>
          <a:p>
            <a:fld id="{DAAE1EA7-C30A-9A49-BF26-604F671632D4}" type="slidenum">
              <a:rPr lang="en-US" smtClean="0"/>
              <a:t>5</a:t>
            </a:fld>
            <a:endParaRPr lang="en-US"/>
          </a:p>
        </p:txBody>
      </p:sp>
    </p:spTree>
    <p:extLst>
      <p:ext uri="{BB962C8B-B14F-4D97-AF65-F5344CB8AC3E}">
        <p14:creationId xmlns:p14="http://schemas.microsoft.com/office/powerpoint/2010/main" val="381268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we sit down with our clients ask them to do this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Close your eyes and let your imagination fly away. See a picture of where you wish to be one 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Let the colors of your heart take command to paint the picture of your dream and place it in your hand.</a:t>
            </a:r>
          </a:p>
          <a:p>
            <a:endParaRPr lang="en-US" dirty="0"/>
          </a:p>
        </p:txBody>
      </p:sp>
      <p:sp>
        <p:nvSpPr>
          <p:cNvPr id="4" name="Slide Number Placeholder 3"/>
          <p:cNvSpPr>
            <a:spLocks noGrp="1"/>
          </p:cNvSpPr>
          <p:nvPr>
            <p:ph type="sldNum" sz="quarter" idx="5"/>
          </p:nvPr>
        </p:nvSpPr>
        <p:spPr/>
        <p:txBody>
          <a:bodyPr/>
          <a:lstStyle/>
          <a:p>
            <a:fld id="{5CEA35A0-0A08-4610-A50A-4A7DE2AEA279}" type="slidenum">
              <a:rPr lang="en-US" smtClean="0"/>
              <a:t>6</a:t>
            </a:fld>
            <a:endParaRPr lang="en-US" dirty="0"/>
          </a:p>
        </p:txBody>
      </p:sp>
    </p:spTree>
    <p:extLst>
      <p:ext uri="{BB962C8B-B14F-4D97-AF65-F5344CB8AC3E}">
        <p14:creationId xmlns:p14="http://schemas.microsoft.com/office/powerpoint/2010/main" val="376649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resources – we have to help the clients rebuild these to see them selves up.  Community resources help them to come out of the fog. It is active engagement with services, people to help reduce SUD and reduce stigma. We lend them hope until they have their own.  This is why our messaging is important and the language we use. How we introduce them to community resources. </a:t>
            </a:r>
          </a:p>
        </p:txBody>
      </p:sp>
      <p:sp>
        <p:nvSpPr>
          <p:cNvPr id="4" name="Slide Number Placeholder 3"/>
          <p:cNvSpPr>
            <a:spLocks noGrp="1"/>
          </p:cNvSpPr>
          <p:nvPr>
            <p:ph type="sldNum" sz="quarter" idx="5"/>
          </p:nvPr>
        </p:nvSpPr>
        <p:spPr/>
        <p:txBody>
          <a:bodyPr/>
          <a:lstStyle/>
          <a:p>
            <a:fld id="{DAAE1EA7-C30A-9A49-BF26-604F671632D4}" type="slidenum">
              <a:rPr lang="en-US" smtClean="0"/>
              <a:t>7</a:t>
            </a:fld>
            <a:endParaRPr lang="en-US"/>
          </a:p>
        </p:txBody>
      </p:sp>
    </p:spTree>
    <p:extLst>
      <p:ext uri="{BB962C8B-B14F-4D97-AF65-F5344CB8AC3E}">
        <p14:creationId xmlns:p14="http://schemas.microsoft.com/office/powerpoint/2010/main" val="225813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8</a:t>
            </a:fld>
            <a:endParaRPr lang="en-US" dirty="0"/>
          </a:p>
        </p:txBody>
      </p:sp>
    </p:spTree>
    <p:extLst>
      <p:ext uri="{BB962C8B-B14F-4D97-AF65-F5344CB8AC3E}">
        <p14:creationId xmlns:p14="http://schemas.microsoft.com/office/powerpoint/2010/main" val="130420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9</a:t>
            </a:fld>
            <a:endParaRPr lang="en-US" dirty="0"/>
          </a:p>
        </p:txBody>
      </p:sp>
    </p:spTree>
    <p:extLst>
      <p:ext uri="{BB962C8B-B14F-4D97-AF65-F5344CB8AC3E}">
        <p14:creationId xmlns:p14="http://schemas.microsoft.com/office/powerpoint/2010/main" val="467352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A35A0-0A08-4610-A50A-4A7DE2AEA279}" type="slidenum">
              <a:rPr lang="en-US" smtClean="0"/>
              <a:t>10</a:t>
            </a:fld>
            <a:endParaRPr lang="en-US" dirty="0"/>
          </a:p>
        </p:txBody>
      </p:sp>
    </p:spTree>
    <p:extLst>
      <p:ext uri="{BB962C8B-B14F-4D97-AF65-F5344CB8AC3E}">
        <p14:creationId xmlns:p14="http://schemas.microsoft.com/office/powerpoint/2010/main" val="133289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579593-61CB-42CC-896A-3997050227E4}"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131EB-DFBE-47FD-BD2E-975E8E669A37}" type="slidenum">
              <a:rPr lang="en-US" smtClean="0"/>
              <a:t>‹#›</a:t>
            </a:fld>
            <a:endParaRPr lang="en-US" dirty="0"/>
          </a:p>
        </p:txBody>
      </p:sp>
    </p:spTree>
    <p:extLst>
      <p:ext uri="{BB962C8B-B14F-4D97-AF65-F5344CB8AC3E}">
        <p14:creationId xmlns:p14="http://schemas.microsoft.com/office/powerpoint/2010/main" val="53499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79593-61CB-42CC-896A-3997050227E4}"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131EB-DFBE-47FD-BD2E-975E8E669A37}" type="slidenum">
              <a:rPr lang="en-US" smtClean="0"/>
              <a:t>‹#›</a:t>
            </a:fld>
            <a:endParaRPr lang="en-US" dirty="0"/>
          </a:p>
        </p:txBody>
      </p:sp>
    </p:spTree>
    <p:extLst>
      <p:ext uri="{BB962C8B-B14F-4D97-AF65-F5344CB8AC3E}">
        <p14:creationId xmlns:p14="http://schemas.microsoft.com/office/powerpoint/2010/main" val="287301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79593-61CB-42CC-896A-3997050227E4}"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131EB-DFBE-47FD-BD2E-975E8E669A37}" type="slidenum">
              <a:rPr lang="en-US" smtClean="0"/>
              <a:t>‹#›</a:t>
            </a:fld>
            <a:endParaRPr lang="en-US" dirty="0"/>
          </a:p>
        </p:txBody>
      </p:sp>
    </p:spTree>
    <p:extLst>
      <p:ext uri="{BB962C8B-B14F-4D97-AF65-F5344CB8AC3E}">
        <p14:creationId xmlns:p14="http://schemas.microsoft.com/office/powerpoint/2010/main" val="2999683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56D1-A4D8-4C70-BDFE-33383047D2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7F8E49-D2E1-4647-9A23-CD094B3ABBA8}"/>
              </a:ext>
            </a:extLst>
          </p:cNvPr>
          <p:cNvSpPr>
            <a:spLocks noGrp="1"/>
          </p:cNvSpPr>
          <p:nvPr>
            <p:ph type="dt" sz="half" idx="10"/>
          </p:nvPr>
        </p:nvSpPr>
        <p:spPr/>
        <p:txBody>
          <a:bodyPr/>
          <a:lstStyle/>
          <a:p>
            <a:fld id="{77579593-61CB-42CC-896A-3997050227E4}" type="datetimeFigureOut">
              <a:rPr lang="en-US" smtClean="0"/>
              <a:t>7/22/2024</a:t>
            </a:fld>
            <a:endParaRPr lang="en-US" dirty="0"/>
          </a:p>
        </p:txBody>
      </p:sp>
      <p:sp>
        <p:nvSpPr>
          <p:cNvPr id="4" name="Footer Placeholder 3">
            <a:extLst>
              <a:ext uri="{FF2B5EF4-FFF2-40B4-BE49-F238E27FC236}">
                <a16:creationId xmlns:a16="http://schemas.microsoft.com/office/drawing/2014/main" id="{47E181D6-9E86-4AAA-8C95-D0BA3367570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8D6681D-DE79-4065-95F1-868807C669D8}"/>
              </a:ext>
            </a:extLst>
          </p:cNvPr>
          <p:cNvSpPr>
            <a:spLocks noGrp="1"/>
          </p:cNvSpPr>
          <p:nvPr>
            <p:ph type="sldNum" sz="quarter" idx="12"/>
          </p:nvPr>
        </p:nvSpPr>
        <p:spPr/>
        <p:txBody>
          <a:bodyPr/>
          <a:lstStyle/>
          <a:p>
            <a:fld id="{37B131EB-DFBE-47FD-BD2E-975E8E669A37}" type="slidenum">
              <a:rPr lang="en-US" smtClean="0"/>
              <a:t>‹#›</a:t>
            </a:fld>
            <a:endParaRPr lang="en-US" dirty="0"/>
          </a:p>
        </p:txBody>
      </p:sp>
      <p:graphicFrame>
        <p:nvGraphicFramePr>
          <p:cNvPr id="6" name="TPChart" hidden="1">
            <a:extLst>
              <a:ext uri="{FF2B5EF4-FFF2-40B4-BE49-F238E27FC236}">
                <a16:creationId xmlns:a16="http://schemas.microsoft.com/office/drawing/2014/main" id="{C3DBADB6-E659-4A2D-862A-0BF262153992}"/>
              </a:ext>
            </a:extLst>
          </p:cNvPr>
          <p:cNvGraphicFramePr/>
          <p:nvPr userDrawn="1">
            <p:extLst>
              <p:ext uri="{D42A27DB-BD31-4B8C-83A1-F6EECF244321}">
                <p14:modId xmlns:p14="http://schemas.microsoft.com/office/powerpoint/2010/main" val="1656660371"/>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349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79593-61CB-42CC-896A-3997050227E4}"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131EB-DFBE-47FD-BD2E-975E8E669A37}" type="slidenum">
              <a:rPr lang="en-US" smtClean="0"/>
              <a:t>‹#›</a:t>
            </a:fld>
            <a:endParaRPr lang="en-US" dirty="0"/>
          </a:p>
        </p:txBody>
      </p:sp>
    </p:spTree>
    <p:extLst>
      <p:ext uri="{BB962C8B-B14F-4D97-AF65-F5344CB8AC3E}">
        <p14:creationId xmlns:p14="http://schemas.microsoft.com/office/powerpoint/2010/main" val="183400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579593-61CB-42CC-896A-3997050227E4}"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131EB-DFBE-47FD-BD2E-975E8E669A37}" type="slidenum">
              <a:rPr lang="en-US" smtClean="0"/>
              <a:t>‹#›</a:t>
            </a:fld>
            <a:endParaRPr lang="en-US" dirty="0"/>
          </a:p>
        </p:txBody>
      </p:sp>
    </p:spTree>
    <p:extLst>
      <p:ext uri="{BB962C8B-B14F-4D97-AF65-F5344CB8AC3E}">
        <p14:creationId xmlns:p14="http://schemas.microsoft.com/office/powerpoint/2010/main" val="2958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579593-61CB-42CC-896A-3997050227E4}" type="datetimeFigureOut">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131EB-DFBE-47FD-BD2E-975E8E669A37}" type="slidenum">
              <a:rPr lang="en-US" smtClean="0"/>
              <a:t>‹#›</a:t>
            </a:fld>
            <a:endParaRPr lang="en-US" dirty="0"/>
          </a:p>
        </p:txBody>
      </p:sp>
    </p:spTree>
    <p:extLst>
      <p:ext uri="{BB962C8B-B14F-4D97-AF65-F5344CB8AC3E}">
        <p14:creationId xmlns:p14="http://schemas.microsoft.com/office/powerpoint/2010/main" val="120184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579593-61CB-42CC-896A-3997050227E4}" type="datetimeFigureOut">
              <a:rPr lang="en-US" smtClean="0"/>
              <a:t>7/22/2024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B131EB-DFBE-47FD-BD2E-975E8E669A37}" type="slidenum">
              <a:rPr lang="en-US" smtClean="0"/>
              <a:t>‹#›</a:t>
            </a:fld>
            <a:endParaRPr lang="en-US" dirty="0"/>
          </a:p>
        </p:txBody>
      </p:sp>
    </p:spTree>
    <p:extLst>
      <p:ext uri="{BB962C8B-B14F-4D97-AF65-F5344CB8AC3E}">
        <p14:creationId xmlns:p14="http://schemas.microsoft.com/office/powerpoint/2010/main" val="419848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579593-61CB-42CC-896A-3997050227E4}" type="datetimeFigureOut">
              <a:rPr lang="en-US" smtClean="0"/>
              <a:t>7/22/2024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B131EB-DFBE-47FD-BD2E-975E8E669A37}" type="slidenum">
              <a:rPr lang="en-US" smtClean="0"/>
              <a:t>‹#›</a:t>
            </a:fld>
            <a:endParaRPr lang="en-US" dirty="0"/>
          </a:p>
        </p:txBody>
      </p:sp>
    </p:spTree>
    <p:extLst>
      <p:ext uri="{BB962C8B-B14F-4D97-AF65-F5344CB8AC3E}">
        <p14:creationId xmlns:p14="http://schemas.microsoft.com/office/powerpoint/2010/main" val="2185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79593-61CB-42CC-896A-3997050227E4}" type="datetimeFigureOut">
              <a:rPr lang="en-US" smtClean="0"/>
              <a:t>7/22/2024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B131EB-DFBE-47FD-BD2E-975E8E669A37}" type="slidenum">
              <a:rPr lang="en-US" smtClean="0"/>
              <a:t>‹#›</a:t>
            </a:fld>
            <a:endParaRPr lang="en-US" dirty="0"/>
          </a:p>
        </p:txBody>
      </p:sp>
    </p:spTree>
    <p:extLst>
      <p:ext uri="{BB962C8B-B14F-4D97-AF65-F5344CB8AC3E}">
        <p14:creationId xmlns:p14="http://schemas.microsoft.com/office/powerpoint/2010/main" val="194662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579593-61CB-42CC-896A-3997050227E4}" type="datetimeFigureOut">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131EB-DFBE-47FD-BD2E-975E8E669A37}" type="slidenum">
              <a:rPr lang="en-US" smtClean="0"/>
              <a:t>‹#›</a:t>
            </a:fld>
            <a:endParaRPr lang="en-US" dirty="0"/>
          </a:p>
        </p:txBody>
      </p:sp>
    </p:spTree>
    <p:extLst>
      <p:ext uri="{BB962C8B-B14F-4D97-AF65-F5344CB8AC3E}">
        <p14:creationId xmlns:p14="http://schemas.microsoft.com/office/powerpoint/2010/main" val="156944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579593-61CB-42CC-896A-3997050227E4}" type="datetimeFigureOut">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131EB-DFBE-47FD-BD2E-975E8E669A37}" type="slidenum">
              <a:rPr lang="en-US" smtClean="0"/>
              <a:t>‹#›</a:t>
            </a:fld>
            <a:endParaRPr lang="en-US" dirty="0"/>
          </a:p>
        </p:txBody>
      </p:sp>
    </p:spTree>
    <p:extLst>
      <p:ext uri="{BB962C8B-B14F-4D97-AF65-F5344CB8AC3E}">
        <p14:creationId xmlns:p14="http://schemas.microsoft.com/office/powerpoint/2010/main" val="281030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79593-61CB-42CC-896A-3997050227E4}" type="datetimeFigureOut">
              <a:rPr lang="en-US" smtClean="0"/>
              <a:t>7/22/2024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131EB-DFBE-47FD-BD2E-975E8E669A37}" type="slidenum">
              <a:rPr lang="en-US" smtClean="0"/>
              <a:t>‹#›</a:t>
            </a:fld>
            <a:endParaRPr lang="en-US" dirty="0"/>
          </a:p>
        </p:txBody>
      </p:sp>
    </p:spTree>
    <p:extLst>
      <p:ext uri="{BB962C8B-B14F-4D97-AF65-F5344CB8AC3E}">
        <p14:creationId xmlns:p14="http://schemas.microsoft.com/office/powerpoint/2010/main" val="2823588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eipd.dcs.wisc.edu/non-credit/WI_Voices/Peer-Support-ED-Setting/story_content/external_files/Recovery%20Capital%20Scale-update.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toy people&#10;&#10;Description automatically generated">
            <a:extLst>
              <a:ext uri="{FF2B5EF4-FFF2-40B4-BE49-F238E27FC236}">
                <a16:creationId xmlns:a16="http://schemas.microsoft.com/office/drawing/2014/main" id="{F4125633-29D2-4A0D-8920-C6572A3BD7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FBCEF07A-B114-4916-AA40-8D1F27736449}"/>
              </a:ext>
            </a:extLst>
          </p:cNvPr>
          <p:cNvSpPr/>
          <p:nvPr/>
        </p:nvSpPr>
        <p:spPr>
          <a:xfrm>
            <a:off x="6959600" y="0"/>
            <a:ext cx="4292600"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A2F87F8-88D6-C142-AD14-C9E90E8E1D4E}"/>
              </a:ext>
            </a:extLst>
          </p:cNvPr>
          <p:cNvSpPr>
            <a:spLocks noGrp="1"/>
          </p:cNvSpPr>
          <p:nvPr>
            <p:ph type="ctrTitle"/>
          </p:nvPr>
        </p:nvSpPr>
        <p:spPr>
          <a:xfrm>
            <a:off x="6971943" y="2058382"/>
            <a:ext cx="4292600" cy="2662859"/>
          </a:xfrm>
          <a:noFill/>
        </p:spPr>
        <p:txBody>
          <a:bodyPr anchor="ctr">
            <a:noAutofit/>
          </a:bodyPr>
          <a:lstStyle/>
          <a:p>
            <a:pPr>
              <a:lnSpc>
                <a:spcPct val="100000"/>
              </a:lnSpc>
            </a:pPr>
            <a:r>
              <a:rPr lang="en-US" sz="4600" b="1" dirty="0">
                <a:solidFill>
                  <a:srgbClr val="080808"/>
                </a:solidFill>
              </a:rPr>
              <a:t>Dare them to Dream:</a:t>
            </a:r>
            <a:br>
              <a:rPr lang="en-US" sz="3600" b="1" dirty="0">
                <a:solidFill>
                  <a:srgbClr val="080808"/>
                </a:solidFill>
              </a:rPr>
            </a:br>
            <a:br>
              <a:rPr lang="en-US" sz="1200" b="1" dirty="0">
                <a:solidFill>
                  <a:srgbClr val="080808"/>
                </a:solidFill>
              </a:rPr>
            </a:br>
            <a:r>
              <a:rPr lang="en-US" sz="3600" b="1" dirty="0">
                <a:solidFill>
                  <a:srgbClr val="080808"/>
                </a:solidFill>
              </a:rPr>
              <a:t>Building Recovery </a:t>
            </a:r>
            <a:r>
              <a:rPr lang="en-US" sz="3600" b="1">
                <a:solidFill>
                  <a:srgbClr val="080808"/>
                </a:solidFill>
              </a:rPr>
              <a:t>Capital Step by Step</a:t>
            </a:r>
            <a:endParaRPr lang="en-US" sz="3600" dirty="0">
              <a:solidFill>
                <a:srgbClr val="080808"/>
              </a:solidFill>
            </a:endParaRPr>
          </a:p>
        </p:txBody>
      </p:sp>
      <p:sp>
        <p:nvSpPr>
          <p:cNvPr id="10" name="TextBox 9">
            <a:extLst>
              <a:ext uri="{FF2B5EF4-FFF2-40B4-BE49-F238E27FC236}">
                <a16:creationId xmlns:a16="http://schemas.microsoft.com/office/drawing/2014/main" id="{E7317DA5-9694-4B3A-9C68-C7975830B9A2}"/>
              </a:ext>
            </a:extLst>
          </p:cNvPr>
          <p:cNvSpPr txBox="1"/>
          <p:nvPr/>
        </p:nvSpPr>
        <p:spPr>
          <a:xfrm>
            <a:off x="6959600" y="5738989"/>
            <a:ext cx="4280257" cy="1015663"/>
          </a:xfrm>
          <a:prstGeom prst="rect">
            <a:avLst/>
          </a:prstGeom>
          <a:noFill/>
        </p:spPr>
        <p:txBody>
          <a:bodyPr wrap="square" rtlCol="0">
            <a:spAutoFit/>
          </a:bodyPr>
          <a:lstStyle/>
          <a:p>
            <a:pPr algn="ctr"/>
            <a:r>
              <a:rPr lang="en-US" sz="1200" dirty="0">
                <a:latin typeface="Calibri" panose="020F0502020204030204" pitchFamily="34" charset="0"/>
                <a:cs typeface="Arial" charset="0"/>
              </a:rPr>
              <a:t>©</a:t>
            </a:r>
            <a:r>
              <a:rPr lang="en-US" sz="1200" dirty="0"/>
              <a:t>All Rise, 2024</a:t>
            </a:r>
          </a:p>
          <a:p>
            <a:pPr algn="ctr"/>
            <a:r>
              <a:rPr lang="en-US" sz="1200" dirty="0"/>
              <a:t>The following presentation may not be copied in whole or in part without the written permission of the author of the National Drug Court Institute. Written permission will generally be given upon request.</a:t>
            </a:r>
          </a:p>
        </p:txBody>
      </p:sp>
      <p:sp>
        <p:nvSpPr>
          <p:cNvPr id="11" name="Rectangle 10">
            <a:extLst>
              <a:ext uri="{FF2B5EF4-FFF2-40B4-BE49-F238E27FC236}">
                <a16:creationId xmlns:a16="http://schemas.microsoft.com/office/drawing/2014/main" id="{85B220A4-DE85-40FD-9744-91A552CFB4AF}"/>
              </a:ext>
            </a:extLst>
          </p:cNvPr>
          <p:cNvSpPr/>
          <p:nvPr/>
        </p:nvSpPr>
        <p:spPr>
          <a:xfrm>
            <a:off x="6971943" y="4841345"/>
            <a:ext cx="4280257" cy="584775"/>
          </a:xfrm>
          <a:prstGeom prst="rect">
            <a:avLst/>
          </a:prstGeom>
        </p:spPr>
        <p:txBody>
          <a:bodyPr wrap="square">
            <a:spAutoFit/>
          </a:bodyPr>
          <a:lstStyle/>
          <a:p>
            <a:pPr algn="ctr"/>
            <a:r>
              <a:rPr lang="en-US" sz="1600" b="1" dirty="0">
                <a:latin typeface="Cambria" panose="02040503050406030204" pitchFamily="18" charset="0"/>
              </a:rPr>
              <a:t>Developed by: </a:t>
            </a:r>
          </a:p>
          <a:p>
            <a:pPr algn="ctr"/>
            <a:r>
              <a:rPr lang="en-US" sz="1600" b="1" dirty="0">
                <a:latin typeface="Cambria" panose="02040503050406030204" pitchFamily="18" charset="0"/>
              </a:rPr>
              <a:t>National Drug Court Institute</a:t>
            </a:r>
          </a:p>
        </p:txBody>
      </p:sp>
      <p:pic>
        <p:nvPicPr>
          <p:cNvPr id="2" name="Graphic 1">
            <a:extLst>
              <a:ext uri="{FF2B5EF4-FFF2-40B4-BE49-F238E27FC236}">
                <a16:creationId xmlns:a16="http://schemas.microsoft.com/office/drawing/2014/main" id="{3076B5BA-2B8F-8600-D2BE-B6589C3B80B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a:stretch/>
        </p:blipFill>
        <p:spPr>
          <a:xfrm>
            <a:off x="8078470" y="462502"/>
            <a:ext cx="1841500" cy="566689"/>
          </a:xfrm>
          <a:prstGeom prst="rect">
            <a:avLst/>
          </a:prstGeom>
        </p:spPr>
      </p:pic>
    </p:spTree>
    <p:extLst>
      <p:ext uri="{BB962C8B-B14F-4D97-AF65-F5344CB8AC3E}">
        <p14:creationId xmlns:p14="http://schemas.microsoft.com/office/powerpoint/2010/main" val="355298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C1EB-1BDE-E541-9B60-74243F117DF6}"/>
              </a:ext>
            </a:extLst>
          </p:cNvPr>
          <p:cNvSpPr>
            <a:spLocks noGrp="1"/>
          </p:cNvSpPr>
          <p:nvPr>
            <p:ph type="title"/>
          </p:nvPr>
        </p:nvSpPr>
        <p:spPr>
          <a:xfrm>
            <a:off x="264456" y="0"/>
            <a:ext cx="5358063" cy="1821029"/>
          </a:xfrm>
        </p:spPr>
        <p:txBody>
          <a:bodyPr>
            <a:normAutofit/>
          </a:bodyPr>
          <a:lstStyle/>
          <a:p>
            <a:pPr algn="ctr"/>
            <a:r>
              <a:rPr lang="en-US" sz="4600" b="1" dirty="0">
                <a:latin typeface="+mn-lt"/>
              </a:rPr>
              <a:t>Community and Cultural Capital</a:t>
            </a:r>
          </a:p>
        </p:txBody>
      </p:sp>
      <p:sp>
        <p:nvSpPr>
          <p:cNvPr id="3" name="Content Placeholder 2">
            <a:extLst>
              <a:ext uri="{FF2B5EF4-FFF2-40B4-BE49-F238E27FC236}">
                <a16:creationId xmlns:a16="http://schemas.microsoft.com/office/drawing/2014/main" id="{EE6DDB27-2686-8541-9C80-436C1430D8A1}"/>
              </a:ext>
            </a:extLst>
          </p:cNvPr>
          <p:cNvSpPr>
            <a:spLocks noGrp="1"/>
          </p:cNvSpPr>
          <p:nvPr>
            <p:ph idx="1"/>
          </p:nvPr>
        </p:nvSpPr>
        <p:spPr>
          <a:xfrm>
            <a:off x="264457" y="1775827"/>
            <a:ext cx="5358063" cy="5230368"/>
          </a:xfrm>
        </p:spPr>
        <p:txBody>
          <a:bodyPr anchor="ctr">
            <a:normAutofit/>
          </a:bodyPr>
          <a:lstStyle/>
          <a:p>
            <a:r>
              <a:rPr lang="en-US" dirty="0"/>
              <a:t>Full continuum of treatment resources</a:t>
            </a:r>
          </a:p>
          <a:p>
            <a:endParaRPr lang="en-US" sz="400" dirty="0"/>
          </a:p>
          <a:p>
            <a:r>
              <a:rPr lang="en-US" dirty="0"/>
              <a:t>Accessibility of resources that are diverse</a:t>
            </a:r>
          </a:p>
          <a:p>
            <a:endParaRPr lang="en-US" sz="400" dirty="0"/>
          </a:p>
          <a:p>
            <a:r>
              <a:rPr lang="en-US" dirty="0"/>
              <a:t>Local recovery efforts and supports</a:t>
            </a:r>
          </a:p>
          <a:p>
            <a:endParaRPr lang="en-US" sz="400" dirty="0"/>
          </a:p>
          <a:p>
            <a:r>
              <a:rPr lang="en-US" dirty="0"/>
              <a:t>Culturally prescribed and supported pathways of recovery</a:t>
            </a:r>
          </a:p>
          <a:p>
            <a:r>
              <a:rPr lang="en-US" dirty="0"/>
              <a:t>Recovery norms are valued in the community</a:t>
            </a:r>
          </a:p>
          <a:p>
            <a:endParaRPr lang="en-US" sz="1800" dirty="0">
              <a:solidFill>
                <a:schemeClr val="tx2"/>
              </a:solidFill>
            </a:endParaRPr>
          </a:p>
        </p:txBody>
      </p:sp>
      <p:sp>
        <p:nvSpPr>
          <p:cNvPr id="4" name="Picture Placeholder 4">
            <a:extLst>
              <a:ext uri="{FF2B5EF4-FFF2-40B4-BE49-F238E27FC236}">
                <a16:creationId xmlns:a16="http://schemas.microsoft.com/office/drawing/2014/main" id="{7ED1391C-DBEB-414B-AFA1-29B7CC5FA296}"/>
              </a:ext>
            </a:extLst>
          </p:cNvPr>
          <p:cNvSpPr txBox="1">
            <a:spLocks/>
          </p:cNvSpPr>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25400">
            <a:noFill/>
          </a:ln>
          <a:effectLst/>
        </p:spPr>
        <p:txBody>
          <a:bodyPr vert="horz" wrap="square" lIns="91440" tIns="45720" rIns="91440" bIns="45720" rtlCol="0" anchor="ctr">
            <a:noAutofit/>
          </a:bodyPr>
          <a:lstStyle>
            <a:defPPr>
              <a:defRPr lang="en-US"/>
            </a:defPPr>
            <a:lvl1pPr marL="0" indent="0" algn="ctr" defTabSz="914400" rtl="0" eaLnBrk="1" latinLnBrk="0" hangingPunct="1">
              <a:buFontTx/>
              <a:buNone/>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dirty="0"/>
          </a:p>
        </p:txBody>
      </p:sp>
    </p:spTree>
    <p:extLst>
      <p:ext uri="{BB962C8B-B14F-4D97-AF65-F5344CB8AC3E}">
        <p14:creationId xmlns:p14="http://schemas.microsoft.com/office/powerpoint/2010/main" val="27040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77C4-9358-8542-80FA-883912482039}"/>
              </a:ext>
            </a:extLst>
          </p:cNvPr>
          <p:cNvSpPr>
            <a:spLocks noGrp="1"/>
          </p:cNvSpPr>
          <p:nvPr>
            <p:ph type="title"/>
          </p:nvPr>
        </p:nvSpPr>
        <p:spPr>
          <a:xfrm>
            <a:off x="5886450" y="208493"/>
            <a:ext cx="6172200" cy="1706032"/>
          </a:xfrm>
        </p:spPr>
        <p:txBody>
          <a:bodyPr anchor="t">
            <a:normAutofit/>
          </a:bodyPr>
          <a:lstStyle/>
          <a:p>
            <a:pPr algn="ctr"/>
            <a:r>
              <a:rPr lang="en-US" sz="4800" b="1" dirty="0">
                <a:latin typeface="+mn-lt"/>
              </a:rPr>
              <a:t>Community/</a:t>
            </a:r>
            <a:br>
              <a:rPr lang="en-US" sz="4800" b="1" dirty="0">
                <a:latin typeface="+mn-lt"/>
              </a:rPr>
            </a:br>
            <a:r>
              <a:rPr lang="en-US" sz="4800" b="1" dirty="0">
                <a:latin typeface="+mn-lt"/>
              </a:rPr>
              <a:t>Cultural Capital</a:t>
            </a:r>
          </a:p>
        </p:txBody>
      </p:sp>
      <p:sp>
        <p:nvSpPr>
          <p:cNvPr id="3" name="Content Placeholder 2">
            <a:extLst>
              <a:ext uri="{FF2B5EF4-FFF2-40B4-BE49-F238E27FC236}">
                <a16:creationId xmlns:a16="http://schemas.microsoft.com/office/drawing/2014/main" id="{E49FF241-0F1C-F344-903D-C5C51A1358F6}"/>
              </a:ext>
            </a:extLst>
          </p:cNvPr>
          <p:cNvSpPr>
            <a:spLocks noGrp="1"/>
          </p:cNvSpPr>
          <p:nvPr>
            <p:ph sz="half" idx="1"/>
          </p:nvPr>
        </p:nvSpPr>
        <p:spPr>
          <a:xfrm>
            <a:off x="6172200" y="1722690"/>
            <a:ext cx="5886450" cy="2534985"/>
          </a:xfrm>
        </p:spPr>
        <p:txBody>
          <a:bodyPr>
            <a:noAutofit/>
          </a:bodyPr>
          <a:lstStyle/>
          <a:p>
            <a:pPr marL="0" lvl="0" indent="0" algn="ctr">
              <a:buNone/>
            </a:pPr>
            <a:r>
              <a:rPr lang="en-US" b="1" dirty="0">
                <a:ea typeface="MS Mincho" panose="020B0400000000000000" pitchFamily="49" charset="-128"/>
                <a:cs typeface="Times New Roman" panose="02020603050405020304" pitchFamily="18" charset="0"/>
              </a:rPr>
              <a:t>Defined by: </a:t>
            </a:r>
          </a:p>
          <a:p>
            <a:pPr marL="0" lvl="0" indent="0">
              <a:buNone/>
            </a:pPr>
            <a:r>
              <a:rPr lang="en-US" sz="2600" dirty="0">
                <a:ea typeface="MS Mincho" panose="020B0400000000000000" pitchFamily="49" charset="-128"/>
                <a:cs typeface="Times New Roman" panose="02020603050405020304" pitchFamily="18" charset="0"/>
              </a:rPr>
              <a:t>Treatment court aware and able to link client to local opportunities:</a:t>
            </a:r>
            <a:endParaRPr lang="en-US" sz="2600" dirty="0"/>
          </a:p>
          <a:p>
            <a:pPr lvl="1"/>
            <a:r>
              <a:rPr lang="en-US" sz="2600" dirty="0">
                <a:ea typeface="MS Mincho" panose="020B0400000000000000" pitchFamily="49" charset="-128"/>
                <a:cs typeface="Times New Roman" panose="02020603050405020304" pitchFamily="18" charset="0"/>
              </a:rPr>
              <a:t>Developmentally/ culturally appropriate recovery groups</a:t>
            </a:r>
          </a:p>
          <a:p>
            <a:pPr lvl="1"/>
            <a:r>
              <a:rPr lang="en-US" sz="2600" dirty="0">
                <a:ea typeface="MS Mincho" panose="020B0400000000000000" pitchFamily="49" charset="-128"/>
                <a:cs typeface="Times New Roman" panose="02020603050405020304" pitchFamily="18" charset="0"/>
              </a:rPr>
              <a:t>Normative culture of sobriety</a:t>
            </a:r>
          </a:p>
          <a:p>
            <a:pPr lvl="1"/>
            <a:r>
              <a:rPr lang="en-US" sz="2600" dirty="0">
                <a:ea typeface="MS Mincho" panose="020B0400000000000000" pitchFamily="49" charset="-128"/>
                <a:cs typeface="Times New Roman" panose="02020603050405020304" pitchFamily="18" charset="0"/>
              </a:rPr>
              <a:t>Personal culture</a:t>
            </a:r>
            <a:endParaRPr lang="en-US" sz="2600" dirty="0"/>
          </a:p>
          <a:p>
            <a:endParaRPr lang="en-US" sz="2000" dirty="0"/>
          </a:p>
        </p:txBody>
      </p:sp>
      <p:sp>
        <p:nvSpPr>
          <p:cNvPr id="4" name="Content Placeholder 3">
            <a:extLst>
              <a:ext uri="{FF2B5EF4-FFF2-40B4-BE49-F238E27FC236}">
                <a16:creationId xmlns:a16="http://schemas.microsoft.com/office/drawing/2014/main" id="{705FAF63-144A-3D45-B66C-7D1A7482562B}"/>
              </a:ext>
            </a:extLst>
          </p:cNvPr>
          <p:cNvSpPr>
            <a:spLocks noGrp="1"/>
          </p:cNvSpPr>
          <p:nvPr>
            <p:ph sz="half" idx="2"/>
          </p:nvPr>
        </p:nvSpPr>
        <p:spPr>
          <a:xfrm>
            <a:off x="6096001" y="4857748"/>
            <a:ext cx="5962650" cy="2056072"/>
          </a:xfrm>
        </p:spPr>
        <p:txBody>
          <a:bodyPr>
            <a:noAutofit/>
          </a:bodyPr>
          <a:lstStyle/>
          <a:p>
            <a:pPr marL="0" indent="0" algn="ctr">
              <a:buNone/>
            </a:pPr>
            <a:r>
              <a:rPr lang="en-US" b="1" dirty="0"/>
              <a:t>Community Resources Examples:</a:t>
            </a:r>
          </a:p>
          <a:p>
            <a:r>
              <a:rPr lang="en-US" sz="2600" dirty="0"/>
              <a:t>College recovery programs</a:t>
            </a:r>
          </a:p>
          <a:p>
            <a:r>
              <a:rPr lang="en-US" sz="2600" dirty="0"/>
              <a:t>Recovery ministry</a:t>
            </a:r>
          </a:p>
          <a:p>
            <a:r>
              <a:rPr lang="en-US" sz="2600" dirty="0"/>
              <a:t>Recovery-based social clubs</a:t>
            </a:r>
          </a:p>
          <a:p>
            <a:endParaRPr lang="en-US" sz="2000" dirty="0"/>
          </a:p>
          <a:p>
            <a:endParaRPr lang="en-US" sz="2000" dirty="0"/>
          </a:p>
          <a:p>
            <a:endParaRPr lang="en-US" sz="2000" dirty="0"/>
          </a:p>
        </p:txBody>
      </p:sp>
      <p:sp>
        <p:nvSpPr>
          <p:cNvPr id="6" name="Flowchart: Delay 5">
            <a:extLst>
              <a:ext uri="{FF2B5EF4-FFF2-40B4-BE49-F238E27FC236}">
                <a16:creationId xmlns:a16="http://schemas.microsoft.com/office/drawing/2014/main" id="{04433F20-931B-4D47-84AA-079545C817BF}"/>
              </a:ext>
            </a:extLst>
          </p:cNvPr>
          <p:cNvSpPr/>
          <p:nvPr/>
        </p:nvSpPr>
        <p:spPr>
          <a:xfrm>
            <a:off x="0" y="0"/>
            <a:ext cx="5886450" cy="6913820"/>
          </a:xfrm>
          <a:prstGeom prst="flowChartDelay">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15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93A5-C964-E04D-8019-0F4667123114}"/>
              </a:ext>
            </a:extLst>
          </p:cNvPr>
          <p:cNvSpPr>
            <a:spLocks noGrp="1"/>
          </p:cNvSpPr>
          <p:nvPr>
            <p:ph type="title"/>
          </p:nvPr>
        </p:nvSpPr>
        <p:spPr>
          <a:xfrm>
            <a:off x="6983730" y="457624"/>
            <a:ext cx="5208267" cy="999324"/>
          </a:xfrm>
        </p:spPr>
        <p:txBody>
          <a:bodyPr anchor="t">
            <a:normAutofit/>
          </a:bodyPr>
          <a:lstStyle/>
          <a:p>
            <a:pPr algn="ctr"/>
            <a:r>
              <a:rPr lang="en-US" sz="4600" b="1" dirty="0" err="1">
                <a:solidFill>
                  <a:schemeClr val="bg1"/>
                </a:solidFill>
                <a:latin typeface="+mn-lt"/>
              </a:rPr>
              <a:t>Te</a:t>
            </a:r>
            <a:endParaRPr lang="en-US" sz="4600" b="1" dirty="0">
              <a:solidFill>
                <a:schemeClr val="bg1"/>
              </a:solidFill>
              <a:latin typeface="+mn-lt"/>
            </a:endParaRPr>
          </a:p>
        </p:txBody>
      </p:sp>
      <p:sp>
        <p:nvSpPr>
          <p:cNvPr id="3" name="Content Placeholder 2">
            <a:extLst>
              <a:ext uri="{FF2B5EF4-FFF2-40B4-BE49-F238E27FC236}">
                <a16:creationId xmlns:a16="http://schemas.microsoft.com/office/drawing/2014/main" id="{7BEC75B3-7C69-3940-B51B-89F000188912}"/>
              </a:ext>
            </a:extLst>
          </p:cNvPr>
          <p:cNvSpPr>
            <a:spLocks noGrp="1"/>
          </p:cNvSpPr>
          <p:nvPr>
            <p:ph sz="half" idx="1"/>
          </p:nvPr>
        </p:nvSpPr>
        <p:spPr>
          <a:xfrm>
            <a:off x="7071837" y="1783158"/>
            <a:ext cx="5032055" cy="1823526"/>
          </a:xfrm>
        </p:spPr>
        <p:txBody>
          <a:bodyPr numCol="2">
            <a:normAutofit/>
          </a:bodyPr>
          <a:lstStyle/>
          <a:p>
            <a:pPr lvl="0"/>
            <a:r>
              <a:rPr lang="en-US" sz="2600" dirty="0">
                <a:solidFill>
                  <a:schemeClr val="bg1"/>
                </a:solidFill>
                <a:ea typeface="Cambria" panose="02040503050406030204" pitchFamily="18" charset="0"/>
                <a:cs typeface="Times New Roman" panose="02020603050405020304" pitchFamily="18" charset="0"/>
              </a:rPr>
              <a:t>Self-confidence </a:t>
            </a:r>
            <a:endParaRPr lang="en-US" sz="2600" dirty="0">
              <a:solidFill>
                <a:schemeClr val="bg1"/>
              </a:solidFill>
            </a:endParaRPr>
          </a:p>
          <a:p>
            <a:pPr lvl="0"/>
            <a:r>
              <a:rPr lang="en-US" sz="2600" dirty="0">
                <a:solidFill>
                  <a:schemeClr val="bg1"/>
                </a:solidFill>
                <a:ea typeface="Cambria" panose="02040503050406030204" pitchFamily="18" charset="0"/>
                <a:cs typeface="Times New Roman" panose="02020603050405020304" pitchFamily="18" charset="0"/>
              </a:rPr>
              <a:t>Motivation</a:t>
            </a:r>
          </a:p>
          <a:p>
            <a:pPr lvl="0"/>
            <a:r>
              <a:rPr lang="en-US" sz="2600" dirty="0">
                <a:solidFill>
                  <a:schemeClr val="bg1"/>
                </a:solidFill>
                <a:ea typeface="Cambria" panose="02040503050406030204" pitchFamily="18" charset="0"/>
                <a:cs typeface="Times New Roman" panose="02020603050405020304" pitchFamily="18" charset="0"/>
              </a:rPr>
              <a:t>Mental health</a:t>
            </a:r>
          </a:p>
          <a:p>
            <a:pPr lvl="0"/>
            <a:r>
              <a:rPr lang="en-US" sz="2600" dirty="0">
                <a:solidFill>
                  <a:schemeClr val="bg1"/>
                </a:solidFill>
                <a:ea typeface="Cambria" panose="02040503050406030204" pitchFamily="18" charset="0"/>
                <a:cs typeface="Times New Roman" panose="02020603050405020304" pitchFamily="18" charset="0"/>
              </a:rPr>
              <a:t>Physical health</a:t>
            </a:r>
          </a:p>
          <a:p>
            <a:pPr lvl="0"/>
            <a:r>
              <a:rPr lang="en-US" sz="2600" dirty="0">
                <a:solidFill>
                  <a:schemeClr val="bg1"/>
                </a:solidFill>
                <a:ea typeface="Cambria" panose="02040503050406030204" pitchFamily="18" charset="0"/>
                <a:cs typeface="Times New Roman" panose="02020603050405020304" pitchFamily="18" charset="0"/>
              </a:rPr>
              <a:t>Cognitive health</a:t>
            </a:r>
          </a:p>
          <a:p>
            <a:pPr lvl="0"/>
            <a:r>
              <a:rPr lang="en-US" sz="2600" dirty="0">
                <a:solidFill>
                  <a:schemeClr val="bg1"/>
                </a:solidFill>
                <a:ea typeface="Cambria" panose="02040503050406030204" pitchFamily="18" charset="0"/>
                <a:cs typeface="Times New Roman" panose="02020603050405020304" pitchFamily="18" charset="0"/>
              </a:rPr>
              <a:t>Education</a:t>
            </a:r>
          </a:p>
          <a:p>
            <a:endParaRPr lang="en-US" sz="2000" dirty="0">
              <a:solidFill>
                <a:schemeClr val="bg1"/>
              </a:solidFill>
            </a:endParaRPr>
          </a:p>
        </p:txBody>
      </p:sp>
      <p:sp>
        <p:nvSpPr>
          <p:cNvPr id="4" name="Content Placeholder 3">
            <a:extLst>
              <a:ext uri="{FF2B5EF4-FFF2-40B4-BE49-F238E27FC236}">
                <a16:creationId xmlns:a16="http://schemas.microsoft.com/office/drawing/2014/main" id="{16B7C420-752D-C44D-835C-EB8F260A3845}"/>
              </a:ext>
            </a:extLst>
          </p:cNvPr>
          <p:cNvSpPr>
            <a:spLocks noGrp="1"/>
          </p:cNvSpPr>
          <p:nvPr>
            <p:ph sz="half" idx="2"/>
          </p:nvPr>
        </p:nvSpPr>
        <p:spPr>
          <a:xfrm>
            <a:off x="6983734" y="4137084"/>
            <a:ext cx="5208266" cy="1550460"/>
          </a:xfrm>
        </p:spPr>
        <p:txBody>
          <a:bodyPr numCol="2">
            <a:noAutofit/>
          </a:bodyPr>
          <a:lstStyle/>
          <a:p>
            <a:r>
              <a:rPr lang="en-US" sz="2600" dirty="0">
                <a:solidFill>
                  <a:schemeClr val="bg1"/>
                </a:solidFill>
              </a:rPr>
              <a:t>SUD Treatment </a:t>
            </a:r>
          </a:p>
          <a:p>
            <a:r>
              <a:rPr lang="en-US" sz="2600" dirty="0">
                <a:solidFill>
                  <a:schemeClr val="bg1"/>
                </a:solidFill>
              </a:rPr>
              <a:t>Cognitive Behavioral Treatment</a:t>
            </a:r>
          </a:p>
          <a:p>
            <a:r>
              <a:rPr lang="en-US" sz="2600" dirty="0">
                <a:solidFill>
                  <a:schemeClr val="bg1"/>
                </a:solidFill>
              </a:rPr>
              <a:t>Medical access</a:t>
            </a:r>
          </a:p>
          <a:p>
            <a:r>
              <a:rPr lang="en-US" sz="2600" dirty="0">
                <a:solidFill>
                  <a:schemeClr val="bg1"/>
                </a:solidFill>
              </a:rPr>
              <a:t>Core correctional practices</a:t>
            </a:r>
          </a:p>
          <a:p>
            <a:r>
              <a:rPr lang="en-US" sz="2600" dirty="0">
                <a:solidFill>
                  <a:schemeClr val="bg1"/>
                </a:solidFill>
              </a:rPr>
              <a:t>Shelter</a:t>
            </a:r>
          </a:p>
          <a:p>
            <a:r>
              <a:rPr lang="en-US" sz="2600" dirty="0">
                <a:solidFill>
                  <a:schemeClr val="bg1"/>
                </a:solidFill>
              </a:rPr>
              <a:t>Transportation</a:t>
            </a:r>
          </a:p>
          <a:p>
            <a:endParaRPr lang="en-US" sz="2000" dirty="0">
              <a:solidFill>
                <a:schemeClr val="bg1"/>
              </a:solidFill>
            </a:endParaRPr>
          </a:p>
        </p:txBody>
      </p:sp>
      <p:sp>
        <p:nvSpPr>
          <p:cNvPr id="6" name="Flowchart: Document 5">
            <a:extLst>
              <a:ext uri="{FF2B5EF4-FFF2-40B4-BE49-F238E27FC236}">
                <a16:creationId xmlns:a16="http://schemas.microsoft.com/office/drawing/2014/main" id="{8EA05EB6-5EBE-4297-BE49-FD0A9401A983}"/>
              </a:ext>
            </a:extLst>
          </p:cNvPr>
          <p:cNvSpPr/>
          <p:nvPr/>
        </p:nvSpPr>
        <p:spPr>
          <a:xfrm>
            <a:off x="-1267" y="-1"/>
            <a:ext cx="6985000" cy="6223819"/>
          </a:xfrm>
          <a:prstGeom prst="flowChartDocumen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8AAE59-DB7F-43B4-9197-B69D07375E84}"/>
              </a:ext>
            </a:extLst>
          </p:cNvPr>
          <p:cNvSpPr/>
          <p:nvPr/>
        </p:nvSpPr>
        <p:spPr>
          <a:xfrm>
            <a:off x="6983734" y="3613864"/>
            <a:ext cx="5208266" cy="523220"/>
          </a:xfrm>
          <a:prstGeom prst="rect">
            <a:avLst/>
          </a:prstGeom>
        </p:spPr>
        <p:txBody>
          <a:bodyPr wrap="square">
            <a:spAutoFit/>
          </a:bodyPr>
          <a:lstStyle/>
          <a:p>
            <a:pPr algn="ctr"/>
            <a:r>
              <a:rPr lang="en-US" sz="2800" b="1" dirty="0">
                <a:solidFill>
                  <a:schemeClr val="bg1"/>
                </a:solidFill>
              </a:rPr>
              <a:t>Community Resource Examples: </a:t>
            </a:r>
          </a:p>
        </p:txBody>
      </p:sp>
      <p:sp>
        <p:nvSpPr>
          <p:cNvPr id="8" name="Rectangle 7">
            <a:extLst>
              <a:ext uri="{FF2B5EF4-FFF2-40B4-BE49-F238E27FC236}">
                <a16:creationId xmlns:a16="http://schemas.microsoft.com/office/drawing/2014/main" id="{F001622F-2623-4515-8B0B-4C267DF59CE0}"/>
              </a:ext>
            </a:extLst>
          </p:cNvPr>
          <p:cNvSpPr/>
          <p:nvPr/>
        </p:nvSpPr>
        <p:spPr>
          <a:xfrm>
            <a:off x="6983730" y="1289581"/>
            <a:ext cx="5208267" cy="523220"/>
          </a:xfrm>
          <a:prstGeom prst="rect">
            <a:avLst/>
          </a:prstGeom>
        </p:spPr>
        <p:txBody>
          <a:bodyPr wrap="square">
            <a:spAutoFit/>
          </a:bodyPr>
          <a:lstStyle/>
          <a:p>
            <a:pPr lvl="0" algn="ctr"/>
            <a:r>
              <a:rPr lang="en-US" sz="2800" b="1" dirty="0">
                <a:solidFill>
                  <a:schemeClr val="bg1"/>
                </a:solidFill>
                <a:ea typeface="Cambria" panose="02040503050406030204" pitchFamily="18" charset="0"/>
                <a:cs typeface="Times New Roman" panose="02020603050405020304" pitchFamily="18" charset="0"/>
              </a:rPr>
              <a:t>Defined by: </a:t>
            </a:r>
          </a:p>
        </p:txBody>
      </p:sp>
      <p:sp>
        <p:nvSpPr>
          <p:cNvPr id="9" name="Title 1">
            <a:extLst>
              <a:ext uri="{FF2B5EF4-FFF2-40B4-BE49-F238E27FC236}">
                <a16:creationId xmlns:a16="http://schemas.microsoft.com/office/drawing/2014/main" id="{D409E5A8-DDBE-4DD1-BE94-B76B68067080}"/>
              </a:ext>
            </a:extLst>
          </p:cNvPr>
          <p:cNvSpPr txBox="1">
            <a:spLocks/>
          </p:cNvSpPr>
          <p:nvPr/>
        </p:nvSpPr>
        <p:spPr>
          <a:xfrm>
            <a:off x="7071837" y="457624"/>
            <a:ext cx="5208267" cy="99932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b="1" dirty="0">
                <a:latin typeface="+mn-lt"/>
              </a:rPr>
              <a:t>Team Needs</a:t>
            </a:r>
          </a:p>
        </p:txBody>
      </p:sp>
      <p:sp>
        <p:nvSpPr>
          <p:cNvPr id="10" name="Content Placeholder 2">
            <a:extLst>
              <a:ext uri="{FF2B5EF4-FFF2-40B4-BE49-F238E27FC236}">
                <a16:creationId xmlns:a16="http://schemas.microsoft.com/office/drawing/2014/main" id="{E828FFCB-C08A-4098-91C5-F40A1B969BD3}"/>
              </a:ext>
            </a:extLst>
          </p:cNvPr>
          <p:cNvSpPr txBox="1">
            <a:spLocks/>
          </p:cNvSpPr>
          <p:nvPr/>
        </p:nvSpPr>
        <p:spPr>
          <a:xfrm>
            <a:off x="7071840" y="1783158"/>
            <a:ext cx="5032055" cy="1823526"/>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ea typeface="Cambria" panose="02040503050406030204" pitchFamily="18" charset="0"/>
                <a:cs typeface="Times New Roman" panose="02020603050405020304" pitchFamily="18" charset="0"/>
              </a:rPr>
              <a:t>Written Plan </a:t>
            </a:r>
            <a:endParaRPr lang="en-US" sz="2600" dirty="0"/>
          </a:p>
          <a:p>
            <a:r>
              <a:rPr lang="en-US" sz="2600" dirty="0">
                <a:ea typeface="Cambria" panose="02040503050406030204" pitchFamily="18" charset="0"/>
                <a:cs typeface="Times New Roman" panose="02020603050405020304" pitchFamily="18" charset="0"/>
              </a:rPr>
              <a:t>MI</a:t>
            </a:r>
          </a:p>
          <a:p>
            <a:r>
              <a:rPr lang="en-US" sz="2600" dirty="0">
                <a:ea typeface="Cambria" panose="02040503050406030204" pitchFamily="18" charset="0"/>
                <a:cs typeface="Times New Roman" panose="02020603050405020304" pitchFamily="18" charset="0"/>
              </a:rPr>
              <a:t>Linkages</a:t>
            </a:r>
          </a:p>
          <a:p>
            <a:r>
              <a:rPr lang="en-US" sz="2600" dirty="0">
                <a:ea typeface="Cambria" panose="02040503050406030204" pitchFamily="18" charset="0"/>
                <a:cs typeface="Times New Roman" panose="02020603050405020304" pitchFamily="18" charset="0"/>
              </a:rPr>
              <a:t>Build Rapport</a:t>
            </a:r>
          </a:p>
          <a:p>
            <a:r>
              <a:rPr lang="en-US" sz="2600" dirty="0">
                <a:ea typeface="Cambria" panose="02040503050406030204" pitchFamily="18" charset="0"/>
                <a:cs typeface="Times New Roman" panose="02020603050405020304" pitchFamily="18" charset="0"/>
              </a:rPr>
              <a:t>Case Managers</a:t>
            </a:r>
          </a:p>
          <a:p>
            <a:r>
              <a:rPr lang="en-US" sz="2600" dirty="0">
                <a:ea typeface="Cambria" panose="02040503050406030204" pitchFamily="18" charset="0"/>
                <a:cs typeface="Times New Roman" panose="02020603050405020304" pitchFamily="18" charset="0"/>
              </a:rPr>
              <a:t>Listening</a:t>
            </a:r>
          </a:p>
          <a:p>
            <a:endParaRPr lang="en-US" sz="2000" dirty="0"/>
          </a:p>
        </p:txBody>
      </p:sp>
      <p:sp>
        <p:nvSpPr>
          <p:cNvPr id="11" name="Content Placeholder 3">
            <a:extLst>
              <a:ext uri="{FF2B5EF4-FFF2-40B4-BE49-F238E27FC236}">
                <a16:creationId xmlns:a16="http://schemas.microsoft.com/office/drawing/2014/main" id="{5C9419E5-2237-4CC5-A14A-4C76E4B069CC}"/>
              </a:ext>
            </a:extLst>
          </p:cNvPr>
          <p:cNvSpPr txBox="1">
            <a:spLocks/>
          </p:cNvSpPr>
          <p:nvPr/>
        </p:nvSpPr>
        <p:spPr>
          <a:xfrm>
            <a:off x="6983737" y="4137084"/>
            <a:ext cx="5208266" cy="1550460"/>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Takes time</a:t>
            </a:r>
          </a:p>
          <a:p>
            <a:r>
              <a:rPr lang="en-US" sz="2600" dirty="0"/>
              <a:t>Use tools</a:t>
            </a:r>
          </a:p>
          <a:p>
            <a:r>
              <a:rPr lang="en-US" sz="2600" dirty="0"/>
              <a:t>Community</a:t>
            </a:r>
          </a:p>
          <a:p>
            <a:r>
              <a:rPr lang="en-US" sz="2600" dirty="0"/>
              <a:t>Short –time </a:t>
            </a:r>
          </a:p>
          <a:p>
            <a:r>
              <a:rPr lang="en-US" sz="2600" dirty="0"/>
              <a:t>Shelter</a:t>
            </a:r>
          </a:p>
          <a:p>
            <a:r>
              <a:rPr lang="en-US" sz="2600" dirty="0"/>
              <a:t>Transportation</a:t>
            </a:r>
          </a:p>
          <a:p>
            <a:endParaRPr lang="en-US" sz="2000" dirty="0"/>
          </a:p>
        </p:txBody>
      </p:sp>
      <p:sp>
        <p:nvSpPr>
          <p:cNvPr id="12" name="Rectangle 11">
            <a:extLst>
              <a:ext uri="{FF2B5EF4-FFF2-40B4-BE49-F238E27FC236}">
                <a16:creationId xmlns:a16="http://schemas.microsoft.com/office/drawing/2014/main" id="{67B394AD-6D42-4C06-9676-1DFDF1CDD0DE}"/>
              </a:ext>
            </a:extLst>
          </p:cNvPr>
          <p:cNvSpPr/>
          <p:nvPr/>
        </p:nvSpPr>
        <p:spPr>
          <a:xfrm>
            <a:off x="6983737" y="3613864"/>
            <a:ext cx="5208266" cy="523220"/>
          </a:xfrm>
          <a:prstGeom prst="rect">
            <a:avLst/>
          </a:prstGeom>
        </p:spPr>
        <p:txBody>
          <a:bodyPr wrap="square">
            <a:spAutoFit/>
          </a:bodyPr>
          <a:lstStyle/>
          <a:p>
            <a:pPr algn="ctr"/>
            <a:r>
              <a:rPr lang="en-US" sz="2800" b="1" dirty="0"/>
              <a:t>Considerations: </a:t>
            </a:r>
          </a:p>
        </p:txBody>
      </p:sp>
      <p:sp>
        <p:nvSpPr>
          <p:cNvPr id="13" name="Rectangle 12">
            <a:extLst>
              <a:ext uri="{FF2B5EF4-FFF2-40B4-BE49-F238E27FC236}">
                <a16:creationId xmlns:a16="http://schemas.microsoft.com/office/drawing/2014/main" id="{5AF27230-6CA7-49EF-9586-DDAC12559AD6}"/>
              </a:ext>
            </a:extLst>
          </p:cNvPr>
          <p:cNvSpPr/>
          <p:nvPr/>
        </p:nvSpPr>
        <p:spPr>
          <a:xfrm>
            <a:off x="6983733" y="1289581"/>
            <a:ext cx="5208267" cy="523220"/>
          </a:xfrm>
          <a:prstGeom prst="rect">
            <a:avLst/>
          </a:prstGeom>
        </p:spPr>
        <p:txBody>
          <a:bodyPr wrap="square">
            <a:spAutoFit/>
          </a:bodyPr>
          <a:lstStyle/>
          <a:p>
            <a:pPr lvl="0" algn="ctr"/>
            <a:r>
              <a:rPr lang="en-US" sz="2800" b="1" dirty="0">
                <a:ea typeface="Cambria" panose="02040503050406030204" pitchFamily="18" charset="0"/>
                <a:cs typeface="Times New Roman" panose="02020603050405020304" pitchFamily="18" charset="0"/>
              </a:rPr>
              <a:t>Integrated Case Management: </a:t>
            </a:r>
          </a:p>
        </p:txBody>
      </p:sp>
    </p:spTree>
    <p:extLst>
      <p:ext uri="{BB962C8B-B14F-4D97-AF65-F5344CB8AC3E}">
        <p14:creationId xmlns:p14="http://schemas.microsoft.com/office/powerpoint/2010/main" val="301619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87899" y="234966"/>
            <a:ext cx="9204101" cy="738664"/>
          </a:xfrm>
          <a:prstGeom prst="rect">
            <a:avLst/>
          </a:prstGeom>
          <a:noFill/>
        </p:spPr>
        <p:txBody>
          <a:bodyPr wrap="square" rtlCol="0">
            <a:spAutoFit/>
          </a:bodyPr>
          <a:lstStyle/>
          <a:p>
            <a:pPr algn="ctr"/>
            <a:r>
              <a:rPr lang="en-US" sz="4200" b="1" cap="small" dirty="0">
                <a:solidFill>
                  <a:srgbClr val="0B573D"/>
                </a:solidFill>
                <a:latin typeface="Cambria" panose="02040503050406030204" pitchFamily="18" charset="0"/>
              </a:rPr>
              <a:t>Acknowledgement</a:t>
            </a:r>
          </a:p>
        </p:txBody>
      </p:sp>
      <p:sp>
        <p:nvSpPr>
          <p:cNvPr id="10" name="Rectangle 9"/>
          <p:cNvSpPr/>
          <p:nvPr/>
        </p:nvSpPr>
        <p:spPr>
          <a:xfrm>
            <a:off x="2987899" y="1710115"/>
            <a:ext cx="9465358" cy="5369803"/>
          </a:xfrm>
          <a:prstGeom prst="rect">
            <a:avLst/>
          </a:prstGeom>
        </p:spPr>
        <p:txBody>
          <a:bodyPr wrap="square">
            <a:spAutoFit/>
          </a:bodyPr>
          <a:lstStyle/>
          <a:p>
            <a:pPr>
              <a:lnSpc>
                <a:spcPct val="114000"/>
              </a:lnSpc>
              <a:defRPr/>
            </a:pPr>
            <a:r>
              <a:rPr lang="en-US" sz="3600" dirty="0">
                <a:latin typeface="Cambria" panose="02040503050406030204" pitchFamily="18" charset="0"/>
              </a:rPr>
              <a:t>The Recovery Capital information per phase is taken from the Recovery Capital Scale by Robert Granfield and William Cloud.</a:t>
            </a:r>
          </a:p>
          <a:p>
            <a:pPr>
              <a:lnSpc>
                <a:spcPct val="114000"/>
              </a:lnSpc>
              <a:defRPr/>
            </a:pPr>
            <a:endParaRPr lang="en-US" sz="3600" dirty="0">
              <a:latin typeface="Cambria" panose="02040503050406030204" pitchFamily="18" charset="0"/>
            </a:endParaRPr>
          </a:p>
          <a:p>
            <a:pPr>
              <a:lnSpc>
                <a:spcPct val="114000"/>
              </a:lnSpc>
              <a:defRPr/>
            </a:pPr>
            <a:r>
              <a:rPr lang="en-US" sz="2400" dirty="0">
                <a:latin typeface="Cambria" panose="02040503050406030204" pitchFamily="18" charset="0"/>
              </a:rPr>
              <a:t>Please check it out at:  </a:t>
            </a:r>
            <a:r>
              <a:rPr lang="en-US" sz="2400" dirty="0">
                <a:latin typeface="Cambria" panose="02040503050406030204" pitchFamily="18" charset="0"/>
                <a:hlinkClick r:id="rId3"/>
              </a:rPr>
              <a:t>https://eipd.dcs.wisc.edu/non-credit/WI_Voices/Peer-Support-ED-Setting/story_content/external_files/Recovery%20Capital%20Scale-update.pdf</a:t>
            </a:r>
            <a:endParaRPr lang="en-US" sz="2400" dirty="0">
              <a:latin typeface="Cambria" panose="02040503050406030204" pitchFamily="18" charset="0"/>
            </a:endParaRPr>
          </a:p>
          <a:p>
            <a:pPr>
              <a:lnSpc>
                <a:spcPct val="114000"/>
              </a:lnSpc>
              <a:defRPr/>
            </a:pPr>
            <a:endParaRPr lang="en-US" sz="2400" dirty="0">
              <a:latin typeface="Cambria" panose="02040503050406030204" pitchFamily="18" charset="0"/>
            </a:endParaRPr>
          </a:p>
          <a:p>
            <a:pPr>
              <a:lnSpc>
                <a:spcPct val="114000"/>
              </a:lnSpc>
              <a:defRPr/>
            </a:pPr>
            <a:endParaRPr lang="en-US" sz="2400" dirty="0">
              <a:latin typeface="Cambria" panose="02040503050406030204" pitchFamily="18" charset="0"/>
            </a:endParaRPr>
          </a:p>
          <a:p>
            <a:pPr marL="342900" indent="-342900">
              <a:lnSpc>
                <a:spcPct val="114000"/>
              </a:lnSpc>
              <a:buBlip>
                <a:blip r:embed="rId4"/>
              </a:buBlip>
              <a:defRPr/>
            </a:pPr>
            <a:endParaRPr lang="en-US" sz="1400" dirty="0">
              <a:latin typeface="Cambria" panose="02040503050406030204" pitchFamily="18" charset="0"/>
            </a:endParaRPr>
          </a:p>
        </p:txBody>
      </p:sp>
      <p:pic>
        <p:nvPicPr>
          <p:cNvPr id="11" name="Picture 10" descr="A group of toy people&#10;&#10;Description automatically generated">
            <a:extLst>
              <a:ext uri="{FF2B5EF4-FFF2-40B4-BE49-F238E27FC236}">
                <a16:creationId xmlns:a16="http://schemas.microsoft.com/office/drawing/2014/main" id="{B4041FCC-BFFE-4659-8747-3E72676B671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3110289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toy people&#10;&#10;Description automatically generated">
            <a:extLst>
              <a:ext uri="{FF2B5EF4-FFF2-40B4-BE49-F238E27FC236}">
                <a16:creationId xmlns:a16="http://schemas.microsoft.com/office/drawing/2014/main" id="{4A5FEF76-1061-4F58-876E-BB90874863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p:nvSpPr>
        <p:spPr>
          <a:xfrm>
            <a:off x="0" y="602098"/>
            <a:ext cx="12191999" cy="830997"/>
          </a:xfrm>
          <a:prstGeom prst="rect">
            <a:avLst/>
          </a:prstGeom>
          <a:solidFill>
            <a:srgbClr val="00563E"/>
          </a:solidFill>
        </p:spPr>
        <p:txBody>
          <a:bodyPr wrap="square" rtlCol="0">
            <a:spAutoFit/>
          </a:bodyPr>
          <a:lstStyle/>
          <a:p>
            <a:pPr algn="ctr"/>
            <a:r>
              <a:rPr lang="en-US" sz="4800" b="1" cap="small" dirty="0">
                <a:solidFill>
                  <a:schemeClr val="bg1"/>
                </a:solidFill>
                <a:latin typeface="Cambria" panose="02040503050406030204" pitchFamily="18" charset="0"/>
              </a:rPr>
              <a:t>High Risk and High Need</a:t>
            </a:r>
          </a:p>
        </p:txBody>
      </p:sp>
    </p:spTree>
    <p:extLst>
      <p:ext uri="{BB962C8B-B14F-4D97-AF65-F5344CB8AC3E}">
        <p14:creationId xmlns:p14="http://schemas.microsoft.com/office/powerpoint/2010/main" val="2251364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87898" y="269815"/>
            <a:ext cx="9204101" cy="1384995"/>
          </a:xfrm>
          <a:prstGeom prst="rect">
            <a:avLst/>
          </a:prstGeom>
          <a:noFill/>
        </p:spPr>
        <p:txBody>
          <a:bodyPr wrap="square" rtlCol="0">
            <a:spAutoFit/>
          </a:bodyPr>
          <a:lstStyle/>
          <a:p>
            <a:pPr algn="ctr"/>
            <a:r>
              <a:rPr lang="en-US" sz="4200" b="1" cap="small" dirty="0">
                <a:solidFill>
                  <a:srgbClr val="0B573D"/>
                </a:solidFill>
                <a:latin typeface="Cambria" panose="02040503050406030204" pitchFamily="18" charset="0"/>
              </a:rPr>
              <a:t>Phase 1</a:t>
            </a:r>
          </a:p>
          <a:p>
            <a:pPr algn="ctr"/>
            <a:r>
              <a:rPr lang="en-US" sz="4200" b="1" cap="small" dirty="0">
                <a:solidFill>
                  <a:srgbClr val="0B573D"/>
                </a:solidFill>
                <a:latin typeface="Cambria" panose="02040503050406030204" pitchFamily="18" charset="0"/>
              </a:rPr>
              <a:t>Recovery Capital</a:t>
            </a:r>
          </a:p>
        </p:txBody>
      </p:sp>
      <p:sp>
        <p:nvSpPr>
          <p:cNvPr id="2" name="Rectangle 1">
            <a:extLst>
              <a:ext uri="{FF2B5EF4-FFF2-40B4-BE49-F238E27FC236}">
                <a16:creationId xmlns:a16="http://schemas.microsoft.com/office/drawing/2014/main" id="{B3A8841E-6C9C-4CFF-924E-817229A44345}"/>
              </a:ext>
            </a:extLst>
          </p:cNvPr>
          <p:cNvSpPr/>
          <p:nvPr/>
        </p:nvSpPr>
        <p:spPr>
          <a:xfrm>
            <a:off x="3168203" y="1898375"/>
            <a:ext cx="8834907" cy="5045420"/>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dirty="0">
                <a:latin typeface="Cambria" panose="02040503050406030204" pitchFamily="18" charset="0"/>
                <a:ea typeface="Cambria" panose="02040503050406030204" pitchFamily="18" charset="0"/>
                <a:cs typeface="Times New Roman" panose="02020603050405020304" pitchFamily="18" charset="0"/>
              </a:rPr>
              <a:t>I have financial resources to provide for myself and family</a:t>
            </a:r>
          </a:p>
          <a:p>
            <a:pPr marL="342900" indent="-342900">
              <a:lnSpc>
                <a:spcPct val="107000"/>
              </a:lnSpc>
              <a:spcAft>
                <a:spcPts val="800"/>
              </a:spcAft>
              <a:buFont typeface="Arial" panose="020B0604020202020204" pitchFamily="34" charset="0"/>
              <a:buChar char="•"/>
            </a:pPr>
            <a:r>
              <a:rPr lang="en-US" sz="2400" dirty="0">
                <a:latin typeface="Cambria" panose="02040503050406030204" pitchFamily="18" charset="0"/>
                <a:ea typeface="Cambria" panose="02040503050406030204" pitchFamily="18" charset="0"/>
                <a:cs typeface="Times New Roman" panose="02020603050405020304" pitchFamily="18" charset="0"/>
              </a:rPr>
              <a:t>I have a personal transportation or access to public transportation</a:t>
            </a:r>
          </a:p>
          <a:p>
            <a:pPr marL="342900" indent="-342900">
              <a:lnSpc>
                <a:spcPct val="107000"/>
              </a:lnSpc>
              <a:spcAft>
                <a:spcPts val="800"/>
              </a:spcAft>
              <a:buFont typeface="Arial" panose="020B0604020202020204" pitchFamily="34" charset="0"/>
              <a:buChar char="•"/>
            </a:pPr>
            <a:r>
              <a:rPr lang="en-US" sz="2400" dirty="0">
                <a:latin typeface="Cambria" panose="02040503050406030204" pitchFamily="18" charset="0"/>
                <a:ea typeface="Cambria" panose="02040503050406030204" pitchFamily="18" charset="0"/>
                <a:cs typeface="Times New Roman" panose="02020603050405020304" pitchFamily="18" charset="0"/>
              </a:rPr>
              <a:t>I live in a home and neighborhood that is safe and secure</a:t>
            </a:r>
          </a:p>
          <a:p>
            <a:pPr marL="342900" indent="-342900">
              <a:lnSpc>
                <a:spcPct val="107000"/>
              </a:lnSpc>
              <a:spcAft>
                <a:spcPts val="800"/>
              </a:spcAft>
              <a:buFont typeface="Arial" panose="020B0604020202020204" pitchFamily="34" charset="0"/>
              <a:buChar char="•"/>
            </a:pPr>
            <a:r>
              <a:rPr lang="en-US" sz="2400" dirty="0">
                <a:latin typeface="Cambria" panose="02040503050406030204" pitchFamily="18" charset="0"/>
                <a:ea typeface="Cambria" panose="02040503050406030204" pitchFamily="18" charset="0"/>
                <a:cs typeface="Times New Roman" panose="02020603050405020304" pitchFamily="18" charset="0"/>
              </a:rPr>
              <a:t>I live in an environment free from alcohol and other drugs</a:t>
            </a:r>
          </a:p>
          <a:p>
            <a:pPr marL="342900" indent="-342900">
              <a:lnSpc>
                <a:spcPct val="107000"/>
              </a:lnSpc>
              <a:spcAft>
                <a:spcPts val="800"/>
              </a:spcAft>
              <a:buFont typeface="Arial" panose="020B0604020202020204" pitchFamily="34" charset="0"/>
              <a:buChar char="•"/>
            </a:pPr>
            <a:r>
              <a:rPr lang="en-US" sz="2400" dirty="0">
                <a:latin typeface="Cambria" panose="02040503050406030204" pitchFamily="18" charset="0"/>
                <a:ea typeface="Cambria" panose="02040503050406030204" pitchFamily="18" charset="0"/>
                <a:cs typeface="Times New Roman" panose="02020603050405020304" pitchFamily="18" charset="0"/>
              </a:rPr>
              <a:t>I have a primary care physician who attends to my health problems.</a:t>
            </a:r>
          </a:p>
          <a:p>
            <a:pPr marL="342900" indent="-342900">
              <a:lnSpc>
                <a:spcPct val="107000"/>
              </a:lnSpc>
              <a:spcAft>
                <a:spcPts val="800"/>
              </a:spcAft>
              <a:buFont typeface="Arial" panose="020B0604020202020204" pitchFamily="34" charset="0"/>
              <a:buChar char="•"/>
            </a:pPr>
            <a:r>
              <a:rPr lang="en-US" sz="2400" dirty="0">
                <a:latin typeface="Cambria" panose="02040503050406030204" pitchFamily="18" charset="0"/>
                <a:ea typeface="Cambria" panose="02040503050406030204" pitchFamily="18" charset="0"/>
              </a:rPr>
              <a:t>I have insurance that will allow me to receive help for major health problems.</a:t>
            </a:r>
          </a:p>
          <a:p>
            <a:pPr marL="342900" indent="-342900">
              <a:lnSpc>
                <a:spcPct val="107000"/>
              </a:lnSpc>
              <a:spcAft>
                <a:spcPts val="800"/>
              </a:spcAft>
              <a:buFont typeface="Arial" panose="020B0604020202020204" pitchFamily="34" charset="0"/>
              <a:buChar char="•"/>
            </a:pPr>
            <a:r>
              <a:rPr lang="en-US" sz="2400" dirty="0">
                <a:latin typeface="Cambria" panose="02040503050406030204" pitchFamily="18" charset="0"/>
                <a:ea typeface="Cambria" panose="02040503050406030204" pitchFamily="18" charset="0"/>
              </a:rPr>
              <a:t>I have access to regular, nutritious meals.</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A group of toy people&#10;&#10;Description automatically generated">
            <a:extLst>
              <a:ext uri="{FF2B5EF4-FFF2-40B4-BE49-F238E27FC236}">
                <a16:creationId xmlns:a16="http://schemas.microsoft.com/office/drawing/2014/main" id="{FA6F5CA6-960B-4D00-8AF1-DC35F44CC3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1859305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F3D0763-49B7-4B90-8139-F77636532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134" y="0"/>
            <a:ext cx="5299364" cy="6858000"/>
          </a:xfrm>
          <a:prstGeom prst="rect">
            <a:avLst/>
          </a:prstGeom>
        </p:spPr>
      </p:pic>
      <p:pic>
        <p:nvPicPr>
          <p:cNvPr id="4" name="Picture 3" descr="A group of toy people&#10;&#10;Description automatically generated">
            <a:extLst>
              <a:ext uri="{FF2B5EF4-FFF2-40B4-BE49-F238E27FC236}">
                <a16:creationId xmlns:a16="http://schemas.microsoft.com/office/drawing/2014/main" id="{A3593395-D3F6-421E-9BA7-0FC665838EB6}"/>
              </a:ext>
            </a:extLst>
          </p:cNvPr>
          <p:cNvPicPr>
            <a:picLocks noChangeAspect="1"/>
          </p:cNvPicPr>
          <p:nvPr/>
        </p:nvPicPr>
        <p:blipFill rotWithShape="1">
          <a:blip r:embed="rId4" cstate="screen">
            <a:duotone>
              <a:schemeClr val="accent6">
                <a:shade val="45000"/>
                <a:satMod val="135000"/>
              </a:schemeClr>
              <a:prstClr val="white"/>
            </a:duotone>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1684522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311BC18E-BA84-4470-90EC-2F402014C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978" y="0"/>
            <a:ext cx="5299364" cy="6858000"/>
          </a:xfrm>
          <a:prstGeom prst="rect">
            <a:avLst/>
          </a:prstGeom>
        </p:spPr>
      </p:pic>
      <p:pic>
        <p:nvPicPr>
          <p:cNvPr id="4" name="Picture 3" descr="A group of toy people&#10;&#10;Description automatically generated">
            <a:extLst>
              <a:ext uri="{FF2B5EF4-FFF2-40B4-BE49-F238E27FC236}">
                <a16:creationId xmlns:a16="http://schemas.microsoft.com/office/drawing/2014/main" id="{ABD65E80-E221-4601-B8CD-9CC05310273F}"/>
              </a:ext>
            </a:extLst>
          </p:cNvPr>
          <p:cNvPicPr>
            <a:picLocks noChangeAspect="1"/>
          </p:cNvPicPr>
          <p:nvPr/>
        </p:nvPicPr>
        <p:blipFill rotWithShape="1">
          <a:blip r:embed="rId4" cstate="screen">
            <a:duotone>
              <a:schemeClr val="accent6">
                <a:shade val="45000"/>
                <a:satMod val="135000"/>
              </a:schemeClr>
              <a:prstClr val="white"/>
            </a:duotone>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44965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B5C21E6-F54F-4319-B49E-413510C29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651355" y="-341856"/>
            <a:ext cx="5827687" cy="7541712"/>
          </a:xfrm>
          <a:prstGeom prst="rect">
            <a:avLst/>
          </a:prstGeom>
        </p:spPr>
      </p:pic>
      <p:pic>
        <p:nvPicPr>
          <p:cNvPr id="4" name="Picture 3" descr="A group of toy people&#10;&#10;Description automatically generated">
            <a:extLst>
              <a:ext uri="{FF2B5EF4-FFF2-40B4-BE49-F238E27FC236}">
                <a16:creationId xmlns:a16="http://schemas.microsoft.com/office/drawing/2014/main" id="{14DC2CB4-1E2C-485E-B2A7-C8717D1CDB1D}"/>
              </a:ext>
            </a:extLst>
          </p:cNvPr>
          <p:cNvPicPr>
            <a:picLocks noChangeAspect="1"/>
          </p:cNvPicPr>
          <p:nvPr/>
        </p:nvPicPr>
        <p:blipFill rotWithShape="1">
          <a:blip r:embed="rId4" cstate="screen">
            <a:duotone>
              <a:schemeClr val="accent6">
                <a:shade val="45000"/>
                <a:satMod val="135000"/>
              </a:schemeClr>
              <a:prstClr val="white"/>
            </a:duotone>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577416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8297778E-9AA5-42D0-9D2C-FB8D01C05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348" y="0"/>
            <a:ext cx="5299364" cy="6858000"/>
          </a:xfrm>
          <a:prstGeom prst="rect">
            <a:avLst/>
          </a:prstGeom>
        </p:spPr>
      </p:pic>
      <p:pic>
        <p:nvPicPr>
          <p:cNvPr id="4" name="Picture 3" descr="A group of toy people&#10;&#10;Description automatically generated">
            <a:extLst>
              <a:ext uri="{FF2B5EF4-FFF2-40B4-BE49-F238E27FC236}">
                <a16:creationId xmlns:a16="http://schemas.microsoft.com/office/drawing/2014/main" id="{BB3B05B0-2F9E-4446-A3F9-ACA47131ABF4}"/>
              </a:ext>
            </a:extLst>
          </p:cNvPr>
          <p:cNvPicPr>
            <a:picLocks noChangeAspect="1"/>
          </p:cNvPicPr>
          <p:nvPr/>
        </p:nvPicPr>
        <p:blipFill rotWithShape="1">
          <a:blip r:embed="rId4" cstate="screen">
            <a:duotone>
              <a:schemeClr val="accent6">
                <a:shade val="45000"/>
                <a:satMod val="135000"/>
              </a:schemeClr>
              <a:prstClr val="white"/>
            </a:duotone>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3878240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B827-5543-7942-869E-005DFDCCE908}"/>
              </a:ext>
            </a:extLst>
          </p:cNvPr>
          <p:cNvSpPr>
            <a:spLocks noGrp="1"/>
          </p:cNvSpPr>
          <p:nvPr>
            <p:ph type="title"/>
          </p:nvPr>
        </p:nvSpPr>
        <p:spPr/>
        <p:txBody>
          <a:bodyPr>
            <a:normAutofit/>
          </a:bodyPr>
          <a:lstStyle/>
          <a:p>
            <a:pPr algn="ctr"/>
            <a:r>
              <a:rPr lang="en-US" sz="7200" b="1" dirty="0">
                <a:latin typeface="+mn-lt"/>
              </a:rPr>
              <a:t>Distinction</a:t>
            </a:r>
          </a:p>
        </p:txBody>
      </p:sp>
      <p:sp>
        <p:nvSpPr>
          <p:cNvPr id="3" name="Text Placeholder 2">
            <a:extLst>
              <a:ext uri="{FF2B5EF4-FFF2-40B4-BE49-F238E27FC236}">
                <a16:creationId xmlns:a16="http://schemas.microsoft.com/office/drawing/2014/main" id="{49C893B7-A65B-4A56-8491-DDC4C0DC5AAE}"/>
              </a:ext>
            </a:extLst>
          </p:cNvPr>
          <p:cNvSpPr>
            <a:spLocks noGrp="1"/>
          </p:cNvSpPr>
          <p:nvPr>
            <p:ph type="body" idx="1"/>
          </p:nvPr>
        </p:nvSpPr>
        <p:spPr>
          <a:xfrm>
            <a:off x="3320143" y="1690687"/>
            <a:ext cx="2677432" cy="814387"/>
          </a:xfrm>
        </p:spPr>
        <p:txBody>
          <a:bodyPr>
            <a:normAutofit fontScale="77500" lnSpcReduction="20000"/>
          </a:bodyPr>
          <a:lstStyle/>
          <a:p>
            <a:r>
              <a:rPr lang="en-US" sz="4000" dirty="0"/>
              <a:t>Treatment	</a:t>
            </a:r>
            <a:r>
              <a:rPr lang="en-US" dirty="0"/>
              <a:t>		</a:t>
            </a:r>
          </a:p>
        </p:txBody>
      </p:sp>
      <p:sp>
        <p:nvSpPr>
          <p:cNvPr id="4" name="Content Placeholder 3">
            <a:extLst>
              <a:ext uri="{FF2B5EF4-FFF2-40B4-BE49-F238E27FC236}">
                <a16:creationId xmlns:a16="http://schemas.microsoft.com/office/drawing/2014/main" id="{5FD01762-CDD2-4BC5-8901-F5438201EF4D}"/>
              </a:ext>
            </a:extLst>
          </p:cNvPr>
          <p:cNvSpPr>
            <a:spLocks noGrp="1"/>
          </p:cNvSpPr>
          <p:nvPr>
            <p:ph sz="half" idx="2"/>
          </p:nvPr>
        </p:nvSpPr>
        <p:spPr>
          <a:xfrm>
            <a:off x="3161840" y="2505075"/>
            <a:ext cx="4461829" cy="3684588"/>
          </a:xfrm>
        </p:spPr>
        <p:txBody>
          <a:bodyPr>
            <a:normAutofit/>
          </a:bodyPr>
          <a:lstStyle/>
          <a:p>
            <a:r>
              <a:rPr lang="en-US" dirty="0"/>
              <a:t>In-or outpatient services</a:t>
            </a:r>
          </a:p>
          <a:p>
            <a:r>
              <a:rPr lang="en-US" dirty="0"/>
              <a:t>Detox</a:t>
            </a:r>
          </a:p>
          <a:p>
            <a:r>
              <a:rPr lang="en-US" dirty="0"/>
              <a:t>Group</a:t>
            </a:r>
          </a:p>
          <a:p>
            <a:r>
              <a:rPr lang="en-US" dirty="0"/>
              <a:t>Individual counseling</a:t>
            </a:r>
          </a:p>
          <a:p>
            <a:r>
              <a:rPr lang="en-US" dirty="0"/>
              <a:t>Medication assisted therapies</a:t>
            </a:r>
          </a:p>
        </p:txBody>
      </p:sp>
      <p:sp>
        <p:nvSpPr>
          <p:cNvPr id="5" name="Text Placeholder 4">
            <a:extLst>
              <a:ext uri="{FF2B5EF4-FFF2-40B4-BE49-F238E27FC236}">
                <a16:creationId xmlns:a16="http://schemas.microsoft.com/office/drawing/2014/main" id="{C5C6EF96-DD1A-4C58-94BF-351F7B82EE16}"/>
              </a:ext>
            </a:extLst>
          </p:cNvPr>
          <p:cNvSpPr>
            <a:spLocks noGrp="1"/>
          </p:cNvSpPr>
          <p:nvPr>
            <p:ph type="body" sz="quarter" idx="3"/>
          </p:nvPr>
        </p:nvSpPr>
        <p:spPr>
          <a:xfrm>
            <a:off x="7623669" y="1681163"/>
            <a:ext cx="3731719" cy="615723"/>
          </a:xfrm>
        </p:spPr>
        <p:txBody>
          <a:bodyPr>
            <a:normAutofit fontScale="77500" lnSpcReduction="20000"/>
          </a:bodyPr>
          <a:lstStyle/>
          <a:p>
            <a:r>
              <a:rPr lang="en-US" sz="4000" dirty="0"/>
              <a:t>Recovery</a:t>
            </a:r>
          </a:p>
        </p:txBody>
      </p:sp>
      <p:sp>
        <p:nvSpPr>
          <p:cNvPr id="6" name="Content Placeholder 5">
            <a:extLst>
              <a:ext uri="{FF2B5EF4-FFF2-40B4-BE49-F238E27FC236}">
                <a16:creationId xmlns:a16="http://schemas.microsoft.com/office/drawing/2014/main" id="{8BD0CA58-0542-43AC-A4EE-1C06C71794E7}"/>
              </a:ext>
            </a:extLst>
          </p:cNvPr>
          <p:cNvSpPr>
            <a:spLocks noGrp="1"/>
          </p:cNvSpPr>
          <p:nvPr>
            <p:ph sz="quarter" idx="4"/>
          </p:nvPr>
        </p:nvSpPr>
        <p:spPr>
          <a:xfrm>
            <a:off x="7623668" y="2427514"/>
            <a:ext cx="3731719" cy="3762149"/>
          </a:xfrm>
        </p:spPr>
        <p:txBody>
          <a:bodyPr>
            <a:normAutofit/>
          </a:bodyPr>
          <a:lstStyle/>
          <a:p>
            <a:r>
              <a:rPr lang="en-US" dirty="0"/>
              <a:t>Choice</a:t>
            </a:r>
          </a:p>
          <a:p>
            <a:r>
              <a:rPr lang="en-US" dirty="0"/>
              <a:t>Personal</a:t>
            </a:r>
          </a:p>
          <a:p>
            <a:r>
              <a:rPr lang="en-US" dirty="0"/>
              <a:t>Value</a:t>
            </a:r>
          </a:p>
        </p:txBody>
      </p:sp>
      <p:pic>
        <p:nvPicPr>
          <p:cNvPr id="7" name="Picture 6" descr="A group of toy people&#10;&#10;Description automatically generated">
            <a:extLst>
              <a:ext uri="{FF2B5EF4-FFF2-40B4-BE49-F238E27FC236}">
                <a16:creationId xmlns:a16="http://schemas.microsoft.com/office/drawing/2014/main" id="{4585BAA6-C3CA-4FBD-9337-CBA096E29F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19294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DDFF4C1-0B09-401D-A46E-945F91629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510" y="0"/>
            <a:ext cx="5299364" cy="6858000"/>
          </a:xfrm>
          <a:prstGeom prst="rect">
            <a:avLst/>
          </a:prstGeom>
        </p:spPr>
      </p:pic>
      <p:pic>
        <p:nvPicPr>
          <p:cNvPr id="4" name="Picture 3" descr="A group of toy people&#10;&#10;Description automatically generated">
            <a:extLst>
              <a:ext uri="{FF2B5EF4-FFF2-40B4-BE49-F238E27FC236}">
                <a16:creationId xmlns:a16="http://schemas.microsoft.com/office/drawing/2014/main" id="{D438B4CD-F9CC-429E-8310-2E49B473D2FE}"/>
              </a:ext>
            </a:extLst>
          </p:cNvPr>
          <p:cNvPicPr>
            <a:picLocks noChangeAspect="1"/>
          </p:cNvPicPr>
          <p:nvPr/>
        </p:nvPicPr>
        <p:blipFill rotWithShape="1">
          <a:blip r:embed="rId4" cstate="screen">
            <a:duotone>
              <a:schemeClr val="accent6">
                <a:shade val="45000"/>
                <a:satMod val="135000"/>
              </a:schemeClr>
              <a:prstClr val="white"/>
            </a:duotone>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1157952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table, letter&#10;&#10;Description automatically generated">
            <a:extLst>
              <a:ext uri="{FF2B5EF4-FFF2-40B4-BE49-F238E27FC236}">
                <a16:creationId xmlns:a16="http://schemas.microsoft.com/office/drawing/2014/main" id="{9450EDCA-9165-4B10-97C3-CE5582060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614" y="0"/>
            <a:ext cx="5299364" cy="6858000"/>
          </a:xfrm>
          <a:prstGeom prst="rect">
            <a:avLst/>
          </a:prstGeom>
        </p:spPr>
      </p:pic>
      <p:pic>
        <p:nvPicPr>
          <p:cNvPr id="4" name="Picture 3" descr="A group of toy people&#10;&#10;Description automatically generated">
            <a:extLst>
              <a:ext uri="{FF2B5EF4-FFF2-40B4-BE49-F238E27FC236}">
                <a16:creationId xmlns:a16="http://schemas.microsoft.com/office/drawing/2014/main" id="{E9DE73C8-4C62-41A0-AA04-73060514886E}"/>
              </a:ext>
            </a:extLst>
          </p:cNvPr>
          <p:cNvPicPr>
            <a:picLocks noChangeAspect="1"/>
          </p:cNvPicPr>
          <p:nvPr/>
        </p:nvPicPr>
        <p:blipFill rotWithShape="1">
          <a:blip r:embed="rId4" cstate="screen">
            <a:duotone>
              <a:schemeClr val="accent6">
                <a:shade val="45000"/>
                <a:satMod val="135000"/>
              </a:schemeClr>
              <a:prstClr val="white"/>
            </a:duotone>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100686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1738479B-5E37-42EE-8205-6FFA851E9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134" y="0"/>
            <a:ext cx="5299364" cy="6858000"/>
          </a:xfrm>
          <a:prstGeom prst="rect">
            <a:avLst/>
          </a:prstGeom>
        </p:spPr>
      </p:pic>
      <p:pic>
        <p:nvPicPr>
          <p:cNvPr id="4" name="Picture 3" descr="A group of toy people&#10;&#10;Description automatically generated">
            <a:extLst>
              <a:ext uri="{FF2B5EF4-FFF2-40B4-BE49-F238E27FC236}">
                <a16:creationId xmlns:a16="http://schemas.microsoft.com/office/drawing/2014/main" id="{96428B8B-D946-41D9-B5CC-B12D8C921651}"/>
              </a:ext>
            </a:extLst>
          </p:cNvPr>
          <p:cNvPicPr>
            <a:picLocks noChangeAspect="1"/>
          </p:cNvPicPr>
          <p:nvPr/>
        </p:nvPicPr>
        <p:blipFill rotWithShape="1">
          <a:blip r:embed="rId4" cstate="screen">
            <a:duotone>
              <a:schemeClr val="accent6">
                <a:shade val="45000"/>
                <a:satMod val="135000"/>
              </a:schemeClr>
              <a:prstClr val="white"/>
            </a:duotone>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2491657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A9D89BC-9385-4D34-A18F-163F4BAD5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827" y="0"/>
            <a:ext cx="5299364" cy="6858000"/>
          </a:xfrm>
          <a:prstGeom prst="rect">
            <a:avLst/>
          </a:prstGeom>
        </p:spPr>
      </p:pic>
      <p:pic>
        <p:nvPicPr>
          <p:cNvPr id="4" name="Picture 3" descr="A group of toy people&#10;&#10;Description automatically generated">
            <a:extLst>
              <a:ext uri="{FF2B5EF4-FFF2-40B4-BE49-F238E27FC236}">
                <a16:creationId xmlns:a16="http://schemas.microsoft.com/office/drawing/2014/main" id="{C493C45C-6D30-4066-BD22-E9F802F66974}"/>
              </a:ext>
            </a:extLst>
          </p:cNvPr>
          <p:cNvPicPr>
            <a:picLocks noChangeAspect="1"/>
          </p:cNvPicPr>
          <p:nvPr/>
        </p:nvPicPr>
        <p:blipFill rotWithShape="1">
          <a:blip r:embed="rId4" cstate="screen">
            <a:duotone>
              <a:schemeClr val="accent6">
                <a:shade val="45000"/>
                <a:satMod val="135000"/>
              </a:schemeClr>
              <a:prstClr val="white"/>
            </a:duotone>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2306205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A8520422-A72F-4B8A-B49F-0124E8BF30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614" y="-1"/>
            <a:ext cx="5572422" cy="7211369"/>
          </a:xfrm>
          <a:prstGeom prst="rect">
            <a:avLst/>
          </a:prstGeom>
        </p:spPr>
      </p:pic>
      <p:pic>
        <p:nvPicPr>
          <p:cNvPr id="4" name="Picture 3" descr="A group of toy people&#10;&#10;Description automatically generated">
            <a:extLst>
              <a:ext uri="{FF2B5EF4-FFF2-40B4-BE49-F238E27FC236}">
                <a16:creationId xmlns:a16="http://schemas.microsoft.com/office/drawing/2014/main" id="{679EB858-3943-4211-B96D-4E880A736D12}"/>
              </a:ext>
            </a:extLst>
          </p:cNvPr>
          <p:cNvPicPr>
            <a:picLocks noChangeAspect="1"/>
          </p:cNvPicPr>
          <p:nvPr/>
        </p:nvPicPr>
        <p:blipFill rotWithShape="1">
          <a:blip r:embed="rId4" cstate="screen">
            <a:duotone>
              <a:schemeClr val="accent6">
                <a:shade val="45000"/>
                <a:satMod val="135000"/>
              </a:schemeClr>
              <a:prstClr val="white"/>
            </a:duotone>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1183444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87899" y="325120"/>
            <a:ext cx="9204101" cy="1384995"/>
          </a:xfrm>
          <a:prstGeom prst="rect">
            <a:avLst/>
          </a:prstGeom>
          <a:noFill/>
        </p:spPr>
        <p:txBody>
          <a:bodyPr wrap="square" rtlCol="0">
            <a:spAutoFit/>
          </a:bodyPr>
          <a:lstStyle/>
          <a:p>
            <a:pPr algn="ctr"/>
            <a:r>
              <a:rPr lang="en-US" sz="4200" b="1" cap="small" dirty="0">
                <a:solidFill>
                  <a:srgbClr val="0B573D"/>
                </a:solidFill>
                <a:latin typeface="Cambria" panose="02040503050406030204" pitchFamily="18" charset="0"/>
              </a:rPr>
              <a:t>Phase 2</a:t>
            </a:r>
          </a:p>
          <a:p>
            <a:pPr algn="ctr"/>
            <a:r>
              <a:rPr lang="en-US" sz="4200" b="1" cap="small" dirty="0">
                <a:solidFill>
                  <a:srgbClr val="0B573D"/>
                </a:solidFill>
                <a:latin typeface="Cambria" panose="02040503050406030204" pitchFamily="18" charset="0"/>
              </a:rPr>
              <a:t>Recovery Capital</a:t>
            </a:r>
          </a:p>
        </p:txBody>
      </p:sp>
      <p:sp>
        <p:nvSpPr>
          <p:cNvPr id="10" name="Rectangle 9"/>
          <p:cNvSpPr/>
          <p:nvPr/>
        </p:nvSpPr>
        <p:spPr>
          <a:xfrm>
            <a:off x="3090930" y="2037522"/>
            <a:ext cx="8945356" cy="4419030"/>
          </a:xfrm>
          <a:prstGeom prst="rect">
            <a:avLst/>
          </a:prstGeom>
        </p:spPr>
        <p:txBody>
          <a:bodyPr wrap="square">
            <a:spAutoFit/>
          </a:bodyPr>
          <a:lstStyle/>
          <a:p>
            <a:pPr marL="457200"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I have an intimate partner supportive of my recovery process.</a:t>
            </a:r>
          </a:p>
          <a:p>
            <a:pPr marL="457200" indent="-457200">
              <a:buFont typeface="Arial" panose="020B0604020202020204" pitchFamily="34" charset="0"/>
              <a:buChar char="•"/>
            </a:pPr>
            <a:endParaRPr lang="en-US" sz="10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I have family members who are supportive of my recovery process.</a:t>
            </a:r>
          </a:p>
          <a:p>
            <a:pPr marL="457200" indent="-457200">
              <a:buFont typeface="Arial" panose="020B0604020202020204" pitchFamily="34" charset="0"/>
              <a:buChar char="•"/>
            </a:pPr>
            <a:endParaRPr lang="en-US" sz="10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I have friends who are supportive of my recovery process. </a:t>
            </a:r>
          </a:p>
          <a:p>
            <a:pPr marL="457200" indent="-457200">
              <a:buFont typeface="Arial" panose="020B0604020202020204" pitchFamily="34" charset="0"/>
              <a:buChar char="•"/>
            </a:pPr>
            <a:endParaRPr lang="en-US" sz="10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I have people close to me (intimate partner, family members, or friends) who are also in recovery.</a:t>
            </a:r>
          </a:p>
          <a:p>
            <a:pPr>
              <a:lnSpc>
                <a:spcPct val="114000"/>
              </a:lnSpc>
              <a:defRPr/>
            </a:pPr>
            <a:endParaRPr lang="en-US" sz="2600" b="1" dirty="0">
              <a:latin typeface="Cambria" panose="02040503050406030204" pitchFamily="18" charset="0"/>
            </a:endParaRPr>
          </a:p>
        </p:txBody>
      </p:sp>
      <p:pic>
        <p:nvPicPr>
          <p:cNvPr id="11" name="Picture 10" descr="A group of toy people&#10;&#10;Description automatically generated">
            <a:extLst>
              <a:ext uri="{FF2B5EF4-FFF2-40B4-BE49-F238E27FC236}">
                <a16:creationId xmlns:a16="http://schemas.microsoft.com/office/drawing/2014/main" id="{2A6538B4-50E6-4C09-9B05-8E0D2335DF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1877293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BD0A3CF-F47A-4531-8AE7-D6683F0CD7F2}"/>
              </a:ext>
            </a:extLst>
          </p:cNvPr>
          <p:cNvGraphicFramePr>
            <a:graphicFrameLocks noChangeAspect="1"/>
          </p:cNvGraphicFramePr>
          <p:nvPr>
            <p:extLst>
              <p:ext uri="{D42A27DB-BD31-4B8C-83A1-F6EECF244321}">
                <p14:modId xmlns:p14="http://schemas.microsoft.com/office/powerpoint/2010/main" val="930995041"/>
              </p:ext>
            </p:extLst>
          </p:nvPr>
        </p:nvGraphicFramePr>
        <p:xfrm>
          <a:off x="3857270" y="71793"/>
          <a:ext cx="6476701" cy="6786207"/>
        </p:xfrm>
        <a:graphic>
          <a:graphicData uri="http://schemas.openxmlformats.org/presentationml/2006/ole">
            <mc:AlternateContent xmlns:mc="http://schemas.openxmlformats.org/markup-compatibility/2006">
              <mc:Choice xmlns:v="urn:schemas-microsoft-com:vml" Requires="v">
                <p:oleObj name="Acrobat Document" r:id="rId3" imgW="5829212" imgH="7543800" progId="Acrobat.Document.DC">
                  <p:embed/>
                </p:oleObj>
              </mc:Choice>
              <mc:Fallback>
                <p:oleObj name="Acrobat Document" r:id="rId3" imgW="5829212" imgH="7543800" progId="Acrobat.Document.DC">
                  <p:embed/>
                  <p:pic>
                    <p:nvPicPr>
                      <p:cNvPr id="4" name="Object 3">
                        <a:extLst>
                          <a:ext uri="{FF2B5EF4-FFF2-40B4-BE49-F238E27FC236}">
                            <a16:creationId xmlns:a16="http://schemas.microsoft.com/office/drawing/2014/main" id="{4BD0A3CF-F47A-4531-8AE7-D6683F0CD7F2}"/>
                          </a:ext>
                        </a:extLst>
                      </p:cNvPr>
                      <p:cNvPicPr/>
                      <p:nvPr/>
                    </p:nvPicPr>
                    <p:blipFill>
                      <a:blip r:embed="rId4"/>
                      <a:stretch>
                        <a:fillRect/>
                      </a:stretch>
                    </p:blipFill>
                    <p:spPr>
                      <a:xfrm>
                        <a:off x="3857270" y="71793"/>
                        <a:ext cx="6476701" cy="6786207"/>
                      </a:xfrm>
                      <a:prstGeom prst="rect">
                        <a:avLst/>
                      </a:prstGeom>
                    </p:spPr>
                  </p:pic>
                </p:oleObj>
              </mc:Fallback>
            </mc:AlternateContent>
          </a:graphicData>
        </a:graphic>
      </p:graphicFrame>
      <p:pic>
        <p:nvPicPr>
          <p:cNvPr id="3" name="Picture 2" descr="A group of toy people&#10;&#10;Description automatically generated">
            <a:extLst>
              <a:ext uri="{FF2B5EF4-FFF2-40B4-BE49-F238E27FC236}">
                <a16:creationId xmlns:a16="http://schemas.microsoft.com/office/drawing/2014/main" id="{B977DDC3-C6B2-4E26-AF5E-5E6563FE3F87}"/>
              </a:ext>
            </a:extLst>
          </p:cNvPr>
          <p:cNvPicPr>
            <a:picLocks noChangeAspect="1"/>
          </p:cNvPicPr>
          <p:nvPr/>
        </p:nvPicPr>
        <p:blipFill rotWithShape="1">
          <a:blip r:embed="rId5" cstate="screen">
            <a:duotone>
              <a:schemeClr val="accent5">
                <a:shade val="45000"/>
                <a:satMod val="135000"/>
              </a:schemeClr>
              <a:prstClr val="white"/>
            </a:duotone>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3646847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842CC17-4839-4953-9424-A493397E6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5457" y="0"/>
            <a:ext cx="5299364" cy="6858000"/>
          </a:xfrm>
          <a:prstGeom prst="rect">
            <a:avLst/>
          </a:prstGeom>
        </p:spPr>
      </p:pic>
      <p:pic>
        <p:nvPicPr>
          <p:cNvPr id="4" name="Picture 3" descr="A group of toy people&#10;&#10;Description automatically generated">
            <a:extLst>
              <a:ext uri="{FF2B5EF4-FFF2-40B4-BE49-F238E27FC236}">
                <a16:creationId xmlns:a16="http://schemas.microsoft.com/office/drawing/2014/main" id="{2875EE9E-8842-4A0C-A06A-9E0608C8D6A7}"/>
              </a:ext>
            </a:extLst>
          </p:cNvPr>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3386463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87899" y="71758"/>
            <a:ext cx="9195514" cy="1384995"/>
          </a:xfrm>
          <a:prstGeom prst="rect">
            <a:avLst/>
          </a:prstGeom>
          <a:noFill/>
        </p:spPr>
        <p:txBody>
          <a:bodyPr wrap="square" rtlCol="0">
            <a:spAutoFit/>
          </a:bodyPr>
          <a:lstStyle/>
          <a:p>
            <a:pPr algn="ctr"/>
            <a:r>
              <a:rPr lang="en-US" sz="4200" b="1" cap="small" dirty="0">
                <a:solidFill>
                  <a:srgbClr val="0B573D"/>
                </a:solidFill>
                <a:latin typeface="Cambria" panose="02040503050406030204" pitchFamily="18" charset="0"/>
              </a:rPr>
              <a:t>Phase 3</a:t>
            </a:r>
          </a:p>
          <a:p>
            <a:pPr algn="ctr"/>
            <a:r>
              <a:rPr lang="en-US" sz="4200" b="1" cap="small" dirty="0">
                <a:solidFill>
                  <a:srgbClr val="0B573D"/>
                </a:solidFill>
                <a:latin typeface="Cambria" panose="02040503050406030204" pitchFamily="18" charset="0"/>
              </a:rPr>
              <a:t>Recovery Capital</a:t>
            </a:r>
          </a:p>
        </p:txBody>
      </p:sp>
      <p:sp>
        <p:nvSpPr>
          <p:cNvPr id="10" name="Rectangle 9"/>
          <p:cNvSpPr/>
          <p:nvPr/>
        </p:nvSpPr>
        <p:spPr>
          <a:xfrm>
            <a:off x="3116687" y="1482511"/>
            <a:ext cx="8937938" cy="5663089"/>
          </a:xfrm>
          <a:prstGeom prst="rect">
            <a:avLst/>
          </a:prstGeom>
        </p:spPr>
        <p:txBody>
          <a:bodyPr wrap="square">
            <a:spAutoFit/>
          </a:bodyPr>
          <a:lstStyle/>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I have a professional assistance program that is monitoring and supporting my recovery process.</a:t>
            </a: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I am on prescribed medication that minimizes my cravings for alcohol and other drugs.</a:t>
            </a: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 I have clothes that are comfortable, clean and conducive to my recovery activities.</a:t>
            </a: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 I have access to recovery support groups in my local community.</a:t>
            </a: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 I have established close affiliation with a local recovery support group.</a:t>
            </a: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I have a sponsor (or equivalent) who serves as a special mentor related to my recovery. </a:t>
            </a: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I have access to Online recovery support groups.</a:t>
            </a: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I have completed or am complying with all legal requirements related to my past.</a:t>
            </a:r>
          </a:p>
          <a:p>
            <a:pPr>
              <a:defRPr/>
            </a:pPr>
            <a:endParaRPr lang="en-US" sz="2600" b="1" dirty="0">
              <a:latin typeface="Cambria" panose="02040503050406030204" pitchFamily="18" charset="0"/>
            </a:endParaRPr>
          </a:p>
        </p:txBody>
      </p:sp>
      <p:pic>
        <p:nvPicPr>
          <p:cNvPr id="8" name="Picture 7" descr="A group of toy people&#10;&#10;Description automatically generated">
            <a:extLst>
              <a:ext uri="{FF2B5EF4-FFF2-40B4-BE49-F238E27FC236}">
                <a16:creationId xmlns:a16="http://schemas.microsoft.com/office/drawing/2014/main" id="{374827E4-6109-40F4-9049-BA2B5E0651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3051232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A1F718DF-808D-4D34-9322-A2749A877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250" y="0"/>
            <a:ext cx="5299364" cy="6858000"/>
          </a:xfrm>
          <a:prstGeom prst="rect">
            <a:avLst/>
          </a:prstGeom>
        </p:spPr>
      </p:pic>
      <p:pic>
        <p:nvPicPr>
          <p:cNvPr id="4" name="Picture 3" descr="A group of toy people&#10;&#10;Description automatically generated">
            <a:extLst>
              <a:ext uri="{FF2B5EF4-FFF2-40B4-BE49-F238E27FC236}">
                <a16:creationId xmlns:a16="http://schemas.microsoft.com/office/drawing/2014/main" id="{58B9C219-1421-4A4C-871C-B8006044B2A6}"/>
              </a:ext>
            </a:extLst>
          </p:cNvPr>
          <p:cNvPicPr>
            <a:picLocks noChangeAspect="1"/>
          </p:cNvPicPr>
          <p:nvPr/>
        </p:nvPicPr>
        <p:blipFill rotWithShape="1">
          <a:blip r:embed="rId4" cstate="screen">
            <a:duotone>
              <a:schemeClr val="accent4">
                <a:shade val="45000"/>
                <a:satMod val="135000"/>
              </a:schemeClr>
              <a:prstClr val="white"/>
            </a:duotone>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228533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0896"/>
          <a:stretch/>
        </p:blipFill>
        <p:spPr>
          <a:xfrm>
            <a:off x="0" y="0"/>
            <a:ext cx="6144768" cy="6858000"/>
          </a:xfrm>
          <a:prstGeom prst="rect">
            <a:avLst/>
          </a:prstGeom>
        </p:spPr>
      </p:pic>
      <p:sp>
        <p:nvSpPr>
          <p:cNvPr id="11" name="TextBox 10"/>
          <p:cNvSpPr txBox="1"/>
          <p:nvPr/>
        </p:nvSpPr>
        <p:spPr>
          <a:xfrm>
            <a:off x="4636711" y="676349"/>
            <a:ext cx="8616462" cy="861774"/>
          </a:xfrm>
          <a:prstGeom prst="rect">
            <a:avLst/>
          </a:prstGeom>
          <a:noFill/>
        </p:spPr>
        <p:txBody>
          <a:bodyPr wrap="square" rtlCol="0">
            <a:spAutoFit/>
          </a:bodyPr>
          <a:lstStyle/>
          <a:p>
            <a:pPr algn="ctr"/>
            <a:r>
              <a:rPr lang="en-US" sz="5000" b="1" dirty="0">
                <a:solidFill>
                  <a:srgbClr val="002060"/>
                </a:solidFill>
              </a:rPr>
              <a:t>RECOVERY</a:t>
            </a:r>
          </a:p>
        </p:txBody>
      </p:sp>
      <p:sp>
        <p:nvSpPr>
          <p:cNvPr id="4" name="TextBox 3"/>
          <p:cNvSpPr txBox="1"/>
          <p:nvPr/>
        </p:nvSpPr>
        <p:spPr>
          <a:xfrm>
            <a:off x="5358384" y="1871861"/>
            <a:ext cx="1801368" cy="461665"/>
          </a:xfrm>
          <a:prstGeom prst="rect">
            <a:avLst/>
          </a:prstGeom>
          <a:noFill/>
        </p:spPr>
        <p:txBody>
          <a:bodyPr wrap="square" rtlCol="0">
            <a:spAutoFit/>
          </a:bodyPr>
          <a:lstStyle/>
          <a:p>
            <a:r>
              <a:rPr lang="en-US" sz="2400" b="1" dirty="0"/>
              <a:t>Definition: </a:t>
            </a:r>
          </a:p>
        </p:txBody>
      </p:sp>
      <p:sp>
        <p:nvSpPr>
          <p:cNvPr id="5" name="TextBox 4"/>
          <p:cNvSpPr txBox="1"/>
          <p:nvPr/>
        </p:nvSpPr>
        <p:spPr>
          <a:xfrm>
            <a:off x="5477256" y="2214472"/>
            <a:ext cx="6327648" cy="3785652"/>
          </a:xfrm>
          <a:prstGeom prst="rect">
            <a:avLst/>
          </a:prstGeom>
          <a:noFill/>
        </p:spPr>
        <p:txBody>
          <a:bodyPr wrap="square" rtlCol="0">
            <a:spAutoFit/>
          </a:bodyPr>
          <a:lstStyle/>
          <a:p>
            <a:pPr algn="ctr">
              <a:lnSpc>
                <a:spcPct val="150000"/>
              </a:lnSpc>
            </a:pPr>
            <a:r>
              <a:rPr lang="en-US" sz="3200" i="1" dirty="0"/>
              <a:t>Recovery is a </a:t>
            </a:r>
            <a:r>
              <a:rPr lang="en-US" sz="3200" b="1" i="1" dirty="0">
                <a:solidFill>
                  <a:srgbClr val="C00000"/>
                </a:solidFill>
              </a:rPr>
              <a:t>PROCESS</a:t>
            </a:r>
            <a:r>
              <a:rPr lang="en-US" sz="3200" i="1" dirty="0"/>
              <a:t> of change through which individuals improve their health and wellness, live self-directed lives, and strive to reach their potential.</a:t>
            </a:r>
          </a:p>
        </p:txBody>
      </p:sp>
    </p:spTree>
    <p:extLst>
      <p:ext uri="{BB962C8B-B14F-4D97-AF65-F5344CB8AC3E}">
        <p14:creationId xmlns:p14="http://schemas.microsoft.com/office/powerpoint/2010/main" val="3929743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605B4483-3588-4D2E-B309-30726BDB6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775" y="0"/>
            <a:ext cx="5299364" cy="6858000"/>
          </a:xfrm>
          <a:prstGeom prst="rect">
            <a:avLst/>
          </a:prstGeom>
        </p:spPr>
      </p:pic>
      <p:pic>
        <p:nvPicPr>
          <p:cNvPr id="3" name="Picture 2" descr="A group of toy people&#10;&#10;Description automatically generated">
            <a:extLst>
              <a:ext uri="{FF2B5EF4-FFF2-40B4-BE49-F238E27FC236}">
                <a16:creationId xmlns:a16="http://schemas.microsoft.com/office/drawing/2014/main" id="{0898DB41-5817-4DD4-B891-2C0C52DF0B54}"/>
              </a:ext>
            </a:extLst>
          </p:cNvPr>
          <p:cNvPicPr>
            <a:picLocks noChangeAspect="1"/>
          </p:cNvPicPr>
          <p:nvPr/>
        </p:nvPicPr>
        <p:blipFill rotWithShape="1">
          <a:blip r:embed="rId4" cstate="screen">
            <a:duotone>
              <a:schemeClr val="accent4">
                <a:shade val="45000"/>
                <a:satMod val="135000"/>
              </a:schemeClr>
              <a:prstClr val="white"/>
            </a:duotone>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1311155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87899" y="217696"/>
            <a:ext cx="9204101" cy="1384995"/>
          </a:xfrm>
          <a:prstGeom prst="rect">
            <a:avLst/>
          </a:prstGeom>
          <a:noFill/>
        </p:spPr>
        <p:txBody>
          <a:bodyPr wrap="square" rtlCol="0">
            <a:spAutoFit/>
          </a:bodyPr>
          <a:lstStyle/>
          <a:p>
            <a:pPr algn="ctr"/>
            <a:r>
              <a:rPr lang="en-US" sz="4200" b="1" cap="small" dirty="0">
                <a:solidFill>
                  <a:srgbClr val="0B573D"/>
                </a:solidFill>
                <a:latin typeface="Cambria" panose="02040503050406030204" pitchFamily="18" charset="0"/>
              </a:rPr>
              <a:t>Phase 4</a:t>
            </a:r>
          </a:p>
          <a:p>
            <a:pPr algn="ctr"/>
            <a:r>
              <a:rPr lang="en-US" sz="4200" b="1" cap="small" dirty="0">
                <a:solidFill>
                  <a:srgbClr val="0B573D"/>
                </a:solidFill>
                <a:latin typeface="Cambria" panose="02040503050406030204" pitchFamily="18" charset="0"/>
              </a:rPr>
              <a:t>Recovery Capital</a:t>
            </a:r>
          </a:p>
        </p:txBody>
      </p:sp>
      <p:sp>
        <p:nvSpPr>
          <p:cNvPr id="10" name="Rectangle 9"/>
          <p:cNvSpPr/>
          <p:nvPr/>
        </p:nvSpPr>
        <p:spPr>
          <a:xfrm>
            <a:off x="2987899" y="1731481"/>
            <a:ext cx="9028090" cy="4754891"/>
          </a:xfrm>
          <a:prstGeom prst="rect">
            <a:avLst/>
          </a:prstGeom>
        </p:spPr>
        <p:txBody>
          <a:bodyPr wrap="square">
            <a:spAutoFit/>
          </a:bodyPr>
          <a:lstStyle/>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I have a stable job that I enjoy and that provides for my basic necessities. </a:t>
            </a:r>
          </a:p>
          <a:p>
            <a:pPr marL="342900" indent="-342900">
              <a:buFont typeface="Arial" panose="020B0604020202020204" pitchFamily="34" charset="0"/>
              <a:buChar char="•"/>
            </a:pPr>
            <a:endParaRPr lang="en-US" sz="10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I have an education or work environment that is conducive to my long-term recovery.</a:t>
            </a:r>
          </a:p>
          <a:p>
            <a:pPr marL="342900" indent="-342900">
              <a:buFont typeface="Arial" panose="020B0604020202020204" pitchFamily="34" charset="0"/>
              <a:buChar char="•"/>
            </a:pPr>
            <a:endParaRPr lang="en-US" sz="10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I continue to participate in a continuing care program of an addiction treatment program, (e.g., groups, alumni association meetings, etc.)</a:t>
            </a:r>
          </a:p>
          <a:p>
            <a:pPr marL="342900" indent="-342900">
              <a:buFont typeface="Arial" panose="020B0604020202020204" pitchFamily="34" charset="0"/>
              <a:buChar char="•"/>
            </a:pPr>
            <a:endParaRPr lang="en-US" sz="10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My immediate physical environment contains literature, tokens, posters or other symbols of my commitment to recovery.</a:t>
            </a:r>
          </a:p>
          <a:p>
            <a:pPr marL="342900" indent="-342900">
              <a:buFont typeface="Arial" panose="020B0604020202020204" pitchFamily="34" charset="0"/>
              <a:buChar char="•"/>
            </a:pPr>
            <a:endParaRPr lang="en-US" sz="10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I have recovery rituals that are now part of my daily life.</a:t>
            </a:r>
          </a:p>
          <a:p>
            <a:pPr lvl="1">
              <a:lnSpc>
                <a:spcPct val="114000"/>
              </a:lnSpc>
              <a:defRPr/>
            </a:pPr>
            <a:endParaRPr lang="en-US" sz="2200" b="1" dirty="0">
              <a:latin typeface="Cambria" panose="02040503050406030204" pitchFamily="18" charset="0"/>
            </a:endParaRPr>
          </a:p>
        </p:txBody>
      </p:sp>
      <p:pic>
        <p:nvPicPr>
          <p:cNvPr id="8" name="Picture 7" descr="A group of toy people&#10;&#10;Description automatically generated">
            <a:extLst>
              <a:ext uri="{FF2B5EF4-FFF2-40B4-BE49-F238E27FC236}">
                <a16:creationId xmlns:a16="http://schemas.microsoft.com/office/drawing/2014/main" id="{4B40F205-2D5B-41F8-961B-89D69A669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2976454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87899" y="234966"/>
            <a:ext cx="9204101" cy="1384995"/>
          </a:xfrm>
          <a:prstGeom prst="rect">
            <a:avLst/>
          </a:prstGeom>
          <a:noFill/>
        </p:spPr>
        <p:txBody>
          <a:bodyPr wrap="square" rtlCol="0">
            <a:spAutoFit/>
          </a:bodyPr>
          <a:lstStyle/>
          <a:p>
            <a:pPr algn="ctr"/>
            <a:r>
              <a:rPr lang="en-US" sz="4200" b="1" cap="small" dirty="0">
                <a:solidFill>
                  <a:srgbClr val="0B573D"/>
                </a:solidFill>
                <a:latin typeface="Cambria" panose="02040503050406030204" pitchFamily="18" charset="0"/>
              </a:rPr>
              <a:t>Phase 5</a:t>
            </a:r>
          </a:p>
          <a:p>
            <a:pPr algn="ctr"/>
            <a:r>
              <a:rPr lang="en-US" sz="4200" b="1" cap="small" dirty="0">
                <a:solidFill>
                  <a:srgbClr val="0B573D"/>
                </a:solidFill>
                <a:latin typeface="Cambria" panose="02040503050406030204" pitchFamily="18" charset="0"/>
              </a:rPr>
              <a:t>Recovery Capital</a:t>
            </a:r>
          </a:p>
        </p:txBody>
      </p:sp>
      <p:sp>
        <p:nvSpPr>
          <p:cNvPr id="10" name="Rectangle 9"/>
          <p:cNvSpPr/>
          <p:nvPr/>
        </p:nvSpPr>
        <p:spPr>
          <a:xfrm>
            <a:off x="2987899" y="1710115"/>
            <a:ext cx="9092484" cy="4964821"/>
          </a:xfrm>
          <a:prstGeom prst="rect">
            <a:avLst/>
          </a:prstGeom>
        </p:spPr>
        <p:txBody>
          <a:bodyPr wrap="square">
            <a:spAutoFit/>
          </a:bodyPr>
          <a:lstStyle/>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I had a profound experience that marked the beginning or deepening of my commitment to recovery.</a:t>
            </a:r>
          </a:p>
          <a:p>
            <a:pPr marL="285750" indent="-285750">
              <a:buFont typeface="Arial" panose="020B0604020202020204" pitchFamily="34" charset="0"/>
              <a:buChar char="•"/>
            </a:pPr>
            <a:endParaRPr lang="en-US" sz="2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I now have goals and great hopes for my future.</a:t>
            </a:r>
          </a:p>
          <a:p>
            <a:pPr marL="285750" indent="-285750">
              <a:buFont typeface="Arial" panose="020B0604020202020204" pitchFamily="34" charset="0"/>
              <a:buChar char="•"/>
            </a:pPr>
            <a:endParaRPr lang="en-US" sz="2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I have problem solving skills and resources that I lacked during my years of active addiction</a:t>
            </a:r>
          </a:p>
          <a:p>
            <a:pPr marL="285750" indent="-285750">
              <a:buFont typeface="Arial" panose="020B0604020202020204" pitchFamily="34" charset="0"/>
              <a:buChar char="•"/>
            </a:pPr>
            <a:endParaRPr lang="en-US" sz="2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I feel like I have meaningful, positive participation in my family and community.</a:t>
            </a:r>
          </a:p>
          <a:p>
            <a:pPr marL="285750" indent="-285750">
              <a:buFont typeface="Arial" panose="020B0604020202020204" pitchFamily="34" charset="0"/>
              <a:buChar char="•"/>
            </a:pPr>
            <a:endParaRPr lang="en-US" sz="2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Today I have a clear sense of who I am.</a:t>
            </a:r>
          </a:p>
          <a:p>
            <a:pPr marL="285750" indent="-285750">
              <a:buFont typeface="Arial" panose="020B0604020202020204" pitchFamily="34" charset="0"/>
              <a:buChar char="•"/>
            </a:pPr>
            <a:endParaRPr lang="en-US" sz="2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I know that my life has a purpose.</a:t>
            </a:r>
          </a:p>
          <a:p>
            <a:pPr marL="285750" indent="-285750">
              <a:buFont typeface="Arial" panose="020B0604020202020204" pitchFamily="34" charset="0"/>
              <a:buChar char="•"/>
            </a:pPr>
            <a:endParaRPr lang="en-US" sz="2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Service to others is now an important part of my life. </a:t>
            </a:r>
          </a:p>
          <a:p>
            <a:pPr marL="285750" indent="-285750">
              <a:buFont typeface="Arial" panose="020B0604020202020204" pitchFamily="34" charset="0"/>
              <a:buChar char="•"/>
            </a:pPr>
            <a:endParaRPr lang="en-US" sz="2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My personal values and sense of right and wrong have become clearer and stronger in recent years.</a:t>
            </a:r>
          </a:p>
          <a:p>
            <a:pPr marL="342900" indent="-342900">
              <a:lnSpc>
                <a:spcPct val="114000"/>
              </a:lnSpc>
              <a:buBlip>
                <a:blip r:embed="rId3"/>
              </a:buBlip>
              <a:defRPr/>
            </a:pPr>
            <a:endParaRPr lang="en-US" sz="1400" dirty="0">
              <a:latin typeface="Cambria" panose="02040503050406030204" pitchFamily="18" charset="0"/>
            </a:endParaRPr>
          </a:p>
        </p:txBody>
      </p:sp>
      <p:pic>
        <p:nvPicPr>
          <p:cNvPr id="11" name="Picture 10" descr="A group of toy people&#10;&#10;Description automatically generated">
            <a:extLst>
              <a:ext uri="{FF2B5EF4-FFF2-40B4-BE49-F238E27FC236}">
                <a16:creationId xmlns:a16="http://schemas.microsoft.com/office/drawing/2014/main" id="{B4041FCC-BFFE-4659-8747-3E72676B67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4279744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87899" y="430908"/>
            <a:ext cx="9204101" cy="1384995"/>
          </a:xfrm>
          <a:prstGeom prst="rect">
            <a:avLst/>
          </a:prstGeom>
          <a:noFill/>
        </p:spPr>
        <p:txBody>
          <a:bodyPr wrap="square" rtlCol="0">
            <a:spAutoFit/>
          </a:bodyPr>
          <a:lstStyle/>
          <a:p>
            <a:pPr algn="ctr"/>
            <a:r>
              <a:rPr lang="en-US" sz="4200" b="1" cap="small" dirty="0">
                <a:solidFill>
                  <a:srgbClr val="0B573D"/>
                </a:solidFill>
                <a:latin typeface="Cambria" panose="02040503050406030204" pitchFamily="18" charset="0"/>
              </a:rPr>
              <a:t>Recovery Management </a:t>
            </a:r>
          </a:p>
          <a:p>
            <a:pPr algn="ctr"/>
            <a:r>
              <a:rPr lang="en-US" sz="4200" b="1" cap="small" dirty="0">
                <a:solidFill>
                  <a:srgbClr val="0B573D"/>
                </a:solidFill>
                <a:latin typeface="Cambria" panose="02040503050406030204" pitchFamily="18" charset="0"/>
              </a:rPr>
              <a:t>Post Program Support</a:t>
            </a:r>
          </a:p>
        </p:txBody>
      </p:sp>
      <p:pic>
        <p:nvPicPr>
          <p:cNvPr id="11" name="Picture 10" descr="A group of toy people&#10;&#10;Description automatically generated">
            <a:extLst>
              <a:ext uri="{FF2B5EF4-FFF2-40B4-BE49-F238E27FC236}">
                <a16:creationId xmlns:a16="http://schemas.microsoft.com/office/drawing/2014/main" id="{B4041FCC-BFFE-4659-8747-3E72676B67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3689"/>
          <a:stretch/>
        </p:blipFill>
        <p:spPr>
          <a:xfrm>
            <a:off x="0" y="0"/>
            <a:ext cx="2987899" cy="6858000"/>
          </a:xfrm>
          <a:prstGeom prst="rect">
            <a:avLst/>
          </a:prstGeom>
        </p:spPr>
      </p:pic>
      <p:graphicFrame>
        <p:nvGraphicFramePr>
          <p:cNvPr id="8" name="Diagram 7">
            <a:extLst>
              <a:ext uri="{FF2B5EF4-FFF2-40B4-BE49-F238E27FC236}">
                <a16:creationId xmlns:a16="http://schemas.microsoft.com/office/drawing/2014/main" id="{263113C6-EE21-4FDA-AAA3-D28CA9AB3250}"/>
              </a:ext>
            </a:extLst>
          </p:cNvPr>
          <p:cNvGraphicFramePr/>
          <p:nvPr>
            <p:extLst>
              <p:ext uri="{D42A27DB-BD31-4B8C-83A1-F6EECF244321}">
                <p14:modId xmlns:p14="http://schemas.microsoft.com/office/powerpoint/2010/main" val="1945620337"/>
              </p:ext>
            </p:extLst>
          </p:nvPr>
        </p:nvGraphicFramePr>
        <p:xfrm>
          <a:off x="3349962" y="1959429"/>
          <a:ext cx="8479973" cy="43216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D4C9CCA8-5641-4343-BF6F-482201F74D0F}"/>
              </a:ext>
            </a:extLst>
          </p:cNvPr>
          <p:cNvSpPr txBox="1"/>
          <p:nvPr/>
        </p:nvSpPr>
        <p:spPr>
          <a:xfrm>
            <a:off x="7859486" y="6424583"/>
            <a:ext cx="3970449" cy="307777"/>
          </a:xfrm>
          <a:prstGeom prst="rect">
            <a:avLst/>
          </a:prstGeom>
          <a:noFill/>
        </p:spPr>
        <p:txBody>
          <a:bodyPr wrap="square" rtlCol="0">
            <a:spAutoFit/>
          </a:bodyPr>
          <a:lstStyle/>
          <a:p>
            <a:r>
              <a:rPr lang="en-US" sz="1400" b="1" i="1" dirty="0"/>
              <a:t>M.L. Dennis and Christy K. Scott (2012)</a:t>
            </a:r>
          </a:p>
        </p:txBody>
      </p:sp>
    </p:spTree>
    <p:extLst>
      <p:ext uri="{BB962C8B-B14F-4D97-AF65-F5344CB8AC3E}">
        <p14:creationId xmlns:p14="http://schemas.microsoft.com/office/powerpoint/2010/main" val="3424189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87899" y="234966"/>
            <a:ext cx="9204101" cy="1384995"/>
          </a:xfrm>
          <a:prstGeom prst="rect">
            <a:avLst/>
          </a:prstGeom>
          <a:noFill/>
        </p:spPr>
        <p:txBody>
          <a:bodyPr wrap="square" rtlCol="0">
            <a:spAutoFit/>
          </a:bodyPr>
          <a:lstStyle/>
          <a:p>
            <a:pPr algn="ctr"/>
            <a:r>
              <a:rPr lang="en-US" sz="4200" b="1" cap="small" dirty="0">
                <a:solidFill>
                  <a:srgbClr val="0B573D"/>
                </a:solidFill>
                <a:latin typeface="Cambria" panose="02040503050406030204" pitchFamily="18" charset="0"/>
              </a:rPr>
              <a:t>Recovery Management </a:t>
            </a:r>
          </a:p>
          <a:p>
            <a:pPr algn="ctr"/>
            <a:r>
              <a:rPr lang="en-US" sz="4200" b="1" cap="small" dirty="0">
                <a:solidFill>
                  <a:srgbClr val="0B573D"/>
                </a:solidFill>
                <a:latin typeface="Cambria" panose="02040503050406030204" pitchFamily="18" charset="0"/>
              </a:rPr>
              <a:t>Post Program Support</a:t>
            </a:r>
          </a:p>
        </p:txBody>
      </p:sp>
      <p:sp>
        <p:nvSpPr>
          <p:cNvPr id="10" name="Rectangle 9"/>
          <p:cNvSpPr/>
          <p:nvPr/>
        </p:nvSpPr>
        <p:spPr>
          <a:xfrm>
            <a:off x="3556792" y="1981577"/>
            <a:ext cx="5078415" cy="4106894"/>
          </a:xfrm>
          <a:prstGeom prst="rect">
            <a:avLst/>
          </a:prstGeom>
        </p:spPr>
        <p:txBody>
          <a:bodyPr wrap="square">
            <a:spAutoFit/>
          </a:bodyPr>
          <a:lstStyle/>
          <a:p>
            <a:pPr marL="342900" indent="-342900">
              <a:lnSpc>
                <a:spcPct val="114000"/>
              </a:lnSpc>
              <a:buBlip>
                <a:blip r:embed="rId3"/>
              </a:buBlip>
              <a:defRPr/>
            </a:pPr>
            <a:r>
              <a:rPr lang="en-US" sz="3600" dirty="0">
                <a:latin typeface="Cambria" panose="02040503050406030204" pitchFamily="18" charset="0"/>
              </a:rPr>
              <a:t>Phone call</a:t>
            </a:r>
          </a:p>
          <a:p>
            <a:pPr marL="342900" indent="-342900">
              <a:lnSpc>
                <a:spcPct val="114000"/>
              </a:lnSpc>
              <a:buBlip>
                <a:blip r:embed="rId3"/>
              </a:buBlip>
              <a:defRPr/>
            </a:pPr>
            <a:r>
              <a:rPr lang="en-US" sz="3600" dirty="0">
                <a:latin typeface="Cambria" panose="02040503050406030204" pitchFamily="18" charset="0"/>
              </a:rPr>
              <a:t>Mail</a:t>
            </a:r>
          </a:p>
          <a:p>
            <a:pPr marL="342900" indent="-342900">
              <a:lnSpc>
                <a:spcPct val="114000"/>
              </a:lnSpc>
              <a:buBlip>
                <a:blip r:embed="rId3"/>
              </a:buBlip>
              <a:defRPr/>
            </a:pPr>
            <a:r>
              <a:rPr lang="en-US" sz="3600" dirty="0">
                <a:latin typeface="Cambria" panose="02040503050406030204" pitchFamily="18" charset="0"/>
              </a:rPr>
              <a:t>Recovery Coaches</a:t>
            </a:r>
          </a:p>
          <a:p>
            <a:pPr marL="342900" indent="-342900">
              <a:lnSpc>
                <a:spcPct val="114000"/>
              </a:lnSpc>
              <a:buBlip>
                <a:blip r:embed="rId3"/>
              </a:buBlip>
              <a:defRPr/>
            </a:pPr>
            <a:r>
              <a:rPr lang="en-US" sz="3600" dirty="0">
                <a:latin typeface="Cambria" panose="02040503050406030204" pitchFamily="18" charset="0"/>
              </a:rPr>
              <a:t>Sponsors</a:t>
            </a:r>
          </a:p>
          <a:p>
            <a:pPr marL="342900" indent="-342900">
              <a:lnSpc>
                <a:spcPct val="114000"/>
              </a:lnSpc>
              <a:buBlip>
                <a:blip r:embed="rId3"/>
              </a:buBlip>
              <a:defRPr/>
            </a:pPr>
            <a:r>
              <a:rPr lang="en-US" sz="3600" dirty="0">
                <a:latin typeface="Cambria" panose="02040503050406030204" pitchFamily="18" charset="0"/>
              </a:rPr>
              <a:t>Peer Support Specialist</a:t>
            </a:r>
          </a:p>
          <a:p>
            <a:pPr marL="342900" indent="-342900">
              <a:lnSpc>
                <a:spcPct val="114000"/>
              </a:lnSpc>
              <a:buBlip>
                <a:blip r:embed="rId3"/>
              </a:buBlip>
              <a:defRPr/>
            </a:pPr>
            <a:r>
              <a:rPr lang="en-US" sz="3600" dirty="0">
                <a:latin typeface="Cambria" panose="02040503050406030204" pitchFamily="18" charset="0"/>
              </a:rPr>
              <a:t>Use Technology</a:t>
            </a:r>
          </a:p>
          <a:p>
            <a:pPr marL="342900" indent="-342900">
              <a:lnSpc>
                <a:spcPct val="114000"/>
              </a:lnSpc>
              <a:buBlip>
                <a:blip r:embed="rId3"/>
              </a:buBlip>
              <a:defRPr/>
            </a:pPr>
            <a:endParaRPr lang="en-US" sz="1400" dirty="0">
              <a:latin typeface="Cambria" panose="02040503050406030204" pitchFamily="18" charset="0"/>
            </a:endParaRPr>
          </a:p>
        </p:txBody>
      </p:sp>
      <p:pic>
        <p:nvPicPr>
          <p:cNvPr id="11" name="Picture 10" descr="A group of toy people&#10;&#10;Description automatically generated">
            <a:extLst>
              <a:ext uri="{FF2B5EF4-FFF2-40B4-BE49-F238E27FC236}">
                <a16:creationId xmlns:a16="http://schemas.microsoft.com/office/drawing/2014/main" id="{B4041FCC-BFFE-4659-8747-3E72676B67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2551292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87899" y="234966"/>
            <a:ext cx="9204101" cy="1384995"/>
          </a:xfrm>
          <a:prstGeom prst="rect">
            <a:avLst/>
          </a:prstGeom>
          <a:noFill/>
        </p:spPr>
        <p:txBody>
          <a:bodyPr wrap="square" rtlCol="0">
            <a:spAutoFit/>
          </a:bodyPr>
          <a:lstStyle/>
          <a:p>
            <a:pPr algn="ctr"/>
            <a:r>
              <a:rPr lang="en-US" sz="4200" b="1" cap="small" dirty="0">
                <a:solidFill>
                  <a:srgbClr val="0B573D"/>
                </a:solidFill>
                <a:latin typeface="Cambria" panose="02040503050406030204" pitchFamily="18" charset="0"/>
              </a:rPr>
              <a:t>Recovery Management </a:t>
            </a:r>
          </a:p>
          <a:p>
            <a:pPr algn="ctr"/>
            <a:r>
              <a:rPr lang="en-US" sz="4200" b="1" cap="small" dirty="0">
                <a:solidFill>
                  <a:srgbClr val="0B573D"/>
                </a:solidFill>
                <a:latin typeface="Cambria" panose="02040503050406030204" pitchFamily="18" charset="0"/>
              </a:rPr>
              <a:t>Post Program Support</a:t>
            </a:r>
          </a:p>
        </p:txBody>
      </p:sp>
      <p:sp>
        <p:nvSpPr>
          <p:cNvPr id="10" name="Rectangle 9"/>
          <p:cNvSpPr/>
          <p:nvPr/>
        </p:nvSpPr>
        <p:spPr>
          <a:xfrm>
            <a:off x="3516537" y="1967290"/>
            <a:ext cx="8442101" cy="4106894"/>
          </a:xfrm>
          <a:prstGeom prst="rect">
            <a:avLst/>
          </a:prstGeom>
        </p:spPr>
        <p:txBody>
          <a:bodyPr wrap="square">
            <a:spAutoFit/>
          </a:bodyPr>
          <a:lstStyle/>
          <a:p>
            <a:pPr marL="342900" indent="-342900">
              <a:lnSpc>
                <a:spcPct val="114000"/>
              </a:lnSpc>
              <a:buBlip>
                <a:blip r:embed="rId3"/>
              </a:buBlip>
              <a:defRPr/>
            </a:pPr>
            <a:r>
              <a:rPr lang="en-US" sz="3600" dirty="0">
                <a:latin typeface="Cambria" panose="02040503050406030204" pitchFamily="18" charset="0"/>
              </a:rPr>
              <a:t>Review Continuing Care Plan</a:t>
            </a:r>
          </a:p>
          <a:p>
            <a:pPr marL="342900" indent="-342900">
              <a:lnSpc>
                <a:spcPct val="114000"/>
              </a:lnSpc>
              <a:buBlip>
                <a:blip r:embed="rId3"/>
              </a:buBlip>
              <a:defRPr/>
            </a:pPr>
            <a:r>
              <a:rPr lang="en-US" sz="3600" dirty="0">
                <a:latin typeface="Cambria" panose="02040503050406030204" pitchFamily="18" charset="0"/>
              </a:rPr>
              <a:t>Exercise</a:t>
            </a:r>
          </a:p>
          <a:p>
            <a:pPr marL="342900" indent="-342900">
              <a:lnSpc>
                <a:spcPct val="114000"/>
              </a:lnSpc>
              <a:buBlip>
                <a:blip r:embed="rId3"/>
              </a:buBlip>
              <a:defRPr/>
            </a:pPr>
            <a:r>
              <a:rPr lang="en-US" sz="3600" dirty="0">
                <a:latin typeface="Cambria" panose="02040503050406030204" pitchFamily="18" charset="0"/>
              </a:rPr>
              <a:t>Family Engagement</a:t>
            </a:r>
          </a:p>
          <a:p>
            <a:pPr marL="342900" indent="-342900">
              <a:lnSpc>
                <a:spcPct val="114000"/>
              </a:lnSpc>
              <a:buBlip>
                <a:blip r:embed="rId3"/>
              </a:buBlip>
              <a:defRPr/>
            </a:pPr>
            <a:r>
              <a:rPr lang="en-US" sz="3600" dirty="0">
                <a:latin typeface="Cambria" panose="02040503050406030204" pitchFamily="18" charset="0"/>
              </a:rPr>
              <a:t>Employment</a:t>
            </a:r>
          </a:p>
          <a:p>
            <a:pPr marL="342900" indent="-342900">
              <a:lnSpc>
                <a:spcPct val="114000"/>
              </a:lnSpc>
              <a:buBlip>
                <a:blip r:embed="rId3"/>
              </a:buBlip>
              <a:defRPr/>
            </a:pPr>
            <a:r>
              <a:rPr lang="en-US" sz="3600" dirty="0">
                <a:latin typeface="Cambria" panose="02040503050406030204" pitchFamily="18" charset="0"/>
              </a:rPr>
              <a:t>Pro-social Activities</a:t>
            </a:r>
          </a:p>
          <a:p>
            <a:pPr marL="342900" indent="-342900">
              <a:lnSpc>
                <a:spcPct val="114000"/>
              </a:lnSpc>
              <a:buBlip>
                <a:blip r:embed="rId3"/>
              </a:buBlip>
              <a:defRPr/>
            </a:pPr>
            <a:r>
              <a:rPr lang="en-US" sz="3600" dirty="0">
                <a:latin typeface="Cambria" panose="02040503050406030204" pitchFamily="18" charset="0"/>
              </a:rPr>
              <a:t>Struggles/Coping/Joys</a:t>
            </a:r>
          </a:p>
          <a:p>
            <a:pPr marL="342900" indent="-342900">
              <a:lnSpc>
                <a:spcPct val="114000"/>
              </a:lnSpc>
              <a:buBlip>
                <a:blip r:embed="rId3"/>
              </a:buBlip>
              <a:defRPr/>
            </a:pPr>
            <a:endParaRPr lang="en-US" sz="1400" dirty="0">
              <a:latin typeface="Cambria" panose="02040503050406030204" pitchFamily="18" charset="0"/>
            </a:endParaRPr>
          </a:p>
        </p:txBody>
      </p:sp>
      <p:pic>
        <p:nvPicPr>
          <p:cNvPr id="11" name="Picture 10" descr="A group of toy people&#10;&#10;Description automatically generated">
            <a:extLst>
              <a:ext uri="{FF2B5EF4-FFF2-40B4-BE49-F238E27FC236}">
                <a16:creationId xmlns:a16="http://schemas.microsoft.com/office/drawing/2014/main" id="{B4041FCC-BFFE-4659-8747-3E72676B67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3060168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87899" y="234966"/>
            <a:ext cx="9204101" cy="1384995"/>
          </a:xfrm>
          <a:prstGeom prst="rect">
            <a:avLst/>
          </a:prstGeom>
          <a:noFill/>
        </p:spPr>
        <p:txBody>
          <a:bodyPr wrap="square" rtlCol="0">
            <a:spAutoFit/>
          </a:bodyPr>
          <a:lstStyle/>
          <a:p>
            <a:pPr algn="ctr"/>
            <a:r>
              <a:rPr lang="en-US" sz="4200" b="1" cap="small" dirty="0">
                <a:solidFill>
                  <a:srgbClr val="0B573D"/>
                </a:solidFill>
                <a:latin typeface="Cambria" panose="02040503050406030204" pitchFamily="18" charset="0"/>
              </a:rPr>
              <a:t>Recovery Management </a:t>
            </a:r>
          </a:p>
          <a:p>
            <a:pPr algn="ctr"/>
            <a:r>
              <a:rPr lang="en-US" sz="4200" b="1" cap="small" dirty="0">
                <a:solidFill>
                  <a:srgbClr val="0B573D"/>
                </a:solidFill>
                <a:latin typeface="Cambria" panose="02040503050406030204" pitchFamily="18" charset="0"/>
              </a:rPr>
              <a:t>Post Program Support</a:t>
            </a:r>
          </a:p>
        </p:txBody>
      </p:sp>
      <p:sp>
        <p:nvSpPr>
          <p:cNvPr id="10" name="Rectangle 9"/>
          <p:cNvSpPr/>
          <p:nvPr/>
        </p:nvSpPr>
        <p:spPr>
          <a:xfrm>
            <a:off x="3502249" y="2322928"/>
            <a:ext cx="8442101" cy="2843727"/>
          </a:xfrm>
          <a:prstGeom prst="rect">
            <a:avLst/>
          </a:prstGeom>
        </p:spPr>
        <p:txBody>
          <a:bodyPr wrap="square">
            <a:spAutoFit/>
          </a:bodyPr>
          <a:lstStyle/>
          <a:p>
            <a:pPr marL="342900" indent="-342900">
              <a:lnSpc>
                <a:spcPct val="114000"/>
              </a:lnSpc>
              <a:buBlip>
                <a:blip r:embed="rId3"/>
              </a:buBlip>
              <a:defRPr/>
            </a:pPr>
            <a:r>
              <a:rPr lang="en-US" sz="3600">
                <a:latin typeface="Cambria" panose="02040503050406030204" pitchFamily="18" charset="0"/>
              </a:rPr>
              <a:t>Every 30 days</a:t>
            </a:r>
          </a:p>
          <a:p>
            <a:pPr marL="342900" indent="-342900">
              <a:lnSpc>
                <a:spcPct val="114000"/>
              </a:lnSpc>
              <a:buBlip>
                <a:blip r:embed="rId3"/>
              </a:buBlip>
              <a:defRPr/>
            </a:pPr>
            <a:r>
              <a:rPr lang="en-US" sz="3600" dirty="0">
                <a:latin typeface="Cambria" panose="02040503050406030204" pitchFamily="18" charset="0"/>
              </a:rPr>
              <a:t>90 days</a:t>
            </a:r>
          </a:p>
          <a:p>
            <a:pPr marL="342900" indent="-342900">
              <a:lnSpc>
                <a:spcPct val="114000"/>
              </a:lnSpc>
              <a:buBlip>
                <a:blip r:embed="rId3"/>
              </a:buBlip>
              <a:defRPr/>
            </a:pPr>
            <a:r>
              <a:rPr lang="en-US" sz="3600" dirty="0">
                <a:latin typeface="Cambria" panose="02040503050406030204" pitchFamily="18" charset="0"/>
              </a:rPr>
              <a:t>120 days</a:t>
            </a:r>
          </a:p>
          <a:p>
            <a:pPr marL="342900" indent="-342900">
              <a:lnSpc>
                <a:spcPct val="114000"/>
              </a:lnSpc>
              <a:buBlip>
                <a:blip r:embed="rId3"/>
              </a:buBlip>
              <a:defRPr/>
            </a:pPr>
            <a:r>
              <a:rPr lang="en-US" sz="3600" dirty="0">
                <a:latin typeface="Cambria" panose="02040503050406030204" pitchFamily="18" charset="0"/>
              </a:rPr>
              <a:t>1 year to 2 years or longer </a:t>
            </a:r>
          </a:p>
          <a:p>
            <a:pPr marL="342900" indent="-342900">
              <a:lnSpc>
                <a:spcPct val="114000"/>
              </a:lnSpc>
              <a:buBlip>
                <a:blip r:embed="rId3"/>
              </a:buBlip>
              <a:defRPr/>
            </a:pPr>
            <a:endParaRPr lang="en-US" sz="1400" dirty="0">
              <a:latin typeface="Cambria" panose="02040503050406030204" pitchFamily="18" charset="0"/>
            </a:endParaRPr>
          </a:p>
        </p:txBody>
      </p:sp>
      <p:pic>
        <p:nvPicPr>
          <p:cNvPr id="11" name="Picture 10" descr="A group of toy people&#10;&#10;Description automatically generated">
            <a:extLst>
              <a:ext uri="{FF2B5EF4-FFF2-40B4-BE49-F238E27FC236}">
                <a16:creationId xmlns:a16="http://schemas.microsoft.com/office/drawing/2014/main" id="{B4041FCC-BFFE-4659-8747-3E72676B67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3689"/>
          <a:stretch/>
        </p:blipFill>
        <p:spPr>
          <a:xfrm>
            <a:off x="0" y="0"/>
            <a:ext cx="2987899" cy="6858000"/>
          </a:xfrm>
          <a:prstGeom prst="rect">
            <a:avLst/>
          </a:prstGeom>
        </p:spPr>
      </p:pic>
    </p:spTree>
    <p:extLst>
      <p:ext uri="{BB962C8B-B14F-4D97-AF65-F5344CB8AC3E}">
        <p14:creationId xmlns:p14="http://schemas.microsoft.com/office/powerpoint/2010/main" val="850673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toy people&#10;&#10;Description automatically generated">
            <a:extLst>
              <a:ext uri="{FF2B5EF4-FFF2-40B4-BE49-F238E27FC236}">
                <a16:creationId xmlns:a16="http://schemas.microsoft.com/office/drawing/2014/main" id="{B4041FCC-BFFE-4659-8747-3E72676B67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648" r="-1" b="7443"/>
          <a:stretch/>
        </p:blipFill>
        <p:spPr>
          <a:xfrm>
            <a:off x="4003589" y="10"/>
            <a:ext cx="8188411" cy="6857989"/>
          </a:xfrm>
          <a:prstGeom prst="rect">
            <a:avLst/>
          </a:prstGeom>
        </p:spPr>
      </p:pic>
      <p:sp>
        <p:nvSpPr>
          <p:cNvPr id="18" name="Freeform: Shape 17">
            <a:extLst>
              <a:ext uri="{FF2B5EF4-FFF2-40B4-BE49-F238E27FC236}">
                <a16:creationId xmlns:a16="http://schemas.microsoft.com/office/drawing/2014/main" id="{465EB4C2-5647-453F-B661-B28146057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n-US"/>
          </a:p>
        </p:txBody>
      </p:sp>
      <p:grpSp>
        <p:nvGrpSpPr>
          <p:cNvPr id="20" name="Group 19">
            <a:extLst>
              <a:ext uri="{FF2B5EF4-FFF2-40B4-BE49-F238E27FC236}">
                <a16:creationId xmlns:a16="http://schemas.microsoft.com/office/drawing/2014/main" id="{1D015EAF-FDA0-4A49-B71D-F0521EA99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272784" cy="6858000"/>
            <a:chOff x="0" y="2006221"/>
            <a:chExt cx="4272784" cy="6858000"/>
          </a:xfrm>
        </p:grpSpPr>
        <p:sp useBgFill="1">
          <p:nvSpPr>
            <p:cNvPr id="21" name="Freeform: Shape 20">
              <a:extLst>
                <a:ext uri="{FF2B5EF4-FFF2-40B4-BE49-F238E27FC236}">
                  <a16:creationId xmlns:a16="http://schemas.microsoft.com/office/drawing/2014/main" id="{0047FB3A-C0F9-4DD9-A4E0-B203F96AA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0" y="2006221"/>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2" name="Freeform: Shape 21">
              <a:extLst>
                <a:ext uri="{FF2B5EF4-FFF2-40B4-BE49-F238E27FC236}">
                  <a16:creationId xmlns:a16="http://schemas.microsoft.com/office/drawing/2014/main" id="{6C42C509-4662-4775-BF18-33FB465BC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0" y="2006221"/>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9" name="TextBox 8"/>
          <p:cNvSpPr txBox="1"/>
          <p:nvPr/>
        </p:nvSpPr>
        <p:spPr>
          <a:xfrm>
            <a:off x="0" y="551956"/>
            <a:ext cx="4003589" cy="382672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cap="small" dirty="0">
                <a:latin typeface="Cambria" panose="02040503050406030204" pitchFamily="18" charset="0"/>
                <a:ea typeface="Cambria" panose="02040503050406030204" pitchFamily="18" charset="0"/>
                <a:cs typeface="+mj-cs"/>
              </a:rPr>
              <a:t>Thanks</a:t>
            </a:r>
          </a:p>
          <a:p>
            <a:pPr algn="ctr">
              <a:lnSpc>
                <a:spcPct val="90000"/>
              </a:lnSpc>
              <a:spcBef>
                <a:spcPct val="0"/>
              </a:spcBef>
              <a:spcAft>
                <a:spcPts val="600"/>
              </a:spcAft>
            </a:pPr>
            <a:endParaRPr lang="en-US" sz="4000" b="1" cap="small" dirty="0">
              <a:latin typeface="Cambria" panose="02040503050406030204" pitchFamily="18" charset="0"/>
              <a:ea typeface="Cambria" panose="02040503050406030204" pitchFamily="18" charset="0"/>
              <a:cs typeface="+mj-cs"/>
            </a:endParaRPr>
          </a:p>
          <a:p>
            <a:pPr algn="ctr">
              <a:lnSpc>
                <a:spcPct val="90000"/>
              </a:lnSpc>
              <a:spcBef>
                <a:spcPct val="0"/>
              </a:spcBef>
              <a:spcAft>
                <a:spcPts val="600"/>
              </a:spcAft>
            </a:pPr>
            <a:r>
              <a:rPr lang="en-US" sz="4000" b="1" cap="small" dirty="0">
                <a:latin typeface="Cambria" panose="02040503050406030204" pitchFamily="18" charset="0"/>
                <a:ea typeface="Cambria" panose="02040503050406030204" pitchFamily="18" charset="0"/>
                <a:cs typeface="+mj-cs"/>
              </a:rPr>
              <a:t>Carolyn Hardin</a:t>
            </a:r>
          </a:p>
          <a:p>
            <a:pPr algn="ctr">
              <a:lnSpc>
                <a:spcPct val="90000"/>
              </a:lnSpc>
              <a:spcBef>
                <a:spcPct val="0"/>
              </a:spcBef>
              <a:spcAft>
                <a:spcPts val="600"/>
              </a:spcAft>
            </a:pPr>
            <a:r>
              <a:rPr lang="en-US" sz="3200" b="1" dirty="0">
                <a:latin typeface="Cambria" panose="02040503050406030204" pitchFamily="18" charset="0"/>
                <a:ea typeface="Cambria" panose="02040503050406030204" pitchFamily="18" charset="0"/>
                <a:cs typeface="+mj-cs"/>
              </a:rPr>
              <a:t>chardin@allrise.org</a:t>
            </a:r>
          </a:p>
        </p:txBody>
      </p:sp>
    </p:spTree>
    <p:extLst>
      <p:ext uri="{BB962C8B-B14F-4D97-AF65-F5344CB8AC3E}">
        <p14:creationId xmlns:p14="http://schemas.microsoft.com/office/powerpoint/2010/main" val="36466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toy people&#10;&#10;Description automatically generated">
            <a:extLst>
              <a:ext uri="{FF2B5EF4-FFF2-40B4-BE49-F238E27FC236}">
                <a16:creationId xmlns:a16="http://schemas.microsoft.com/office/drawing/2014/main" id="{E2DA7986-FDC0-4E18-ACFE-3939F0A5C6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306085" cy="6858000"/>
          </a:xfrm>
          <a:prstGeom prst="rect">
            <a:avLst/>
          </a:prstGeom>
        </p:spPr>
      </p:pic>
      <p:sp>
        <p:nvSpPr>
          <p:cNvPr id="2" name="Title 1">
            <a:extLst>
              <a:ext uri="{FF2B5EF4-FFF2-40B4-BE49-F238E27FC236}">
                <a16:creationId xmlns:a16="http://schemas.microsoft.com/office/drawing/2014/main" id="{88D031F0-DB76-9045-B75E-C7868FFEDF06}"/>
              </a:ext>
            </a:extLst>
          </p:cNvPr>
          <p:cNvSpPr>
            <a:spLocks noGrp="1"/>
          </p:cNvSpPr>
          <p:nvPr>
            <p:ph type="title"/>
          </p:nvPr>
        </p:nvSpPr>
        <p:spPr>
          <a:xfrm>
            <a:off x="6273800" y="31026"/>
            <a:ext cx="4991100" cy="1810474"/>
          </a:xfrm>
        </p:spPr>
        <p:txBody>
          <a:bodyPr>
            <a:normAutofit/>
          </a:bodyPr>
          <a:lstStyle/>
          <a:p>
            <a:pPr algn="ctr"/>
            <a:r>
              <a:rPr lang="en-US" sz="4000" b="1" dirty="0">
                <a:latin typeface="+mn-lt"/>
              </a:rPr>
              <a:t>Understanding Recovery Capital</a:t>
            </a:r>
          </a:p>
        </p:txBody>
      </p:sp>
      <p:sp>
        <p:nvSpPr>
          <p:cNvPr id="20" name="Content Placeholder 2">
            <a:extLst>
              <a:ext uri="{FF2B5EF4-FFF2-40B4-BE49-F238E27FC236}">
                <a16:creationId xmlns:a16="http://schemas.microsoft.com/office/drawing/2014/main" id="{F1E9F679-CF0B-DC42-88DB-7D1D3EDF103E}"/>
              </a:ext>
            </a:extLst>
          </p:cNvPr>
          <p:cNvSpPr>
            <a:spLocks noGrp="1"/>
          </p:cNvSpPr>
          <p:nvPr>
            <p:ph idx="1"/>
          </p:nvPr>
        </p:nvSpPr>
        <p:spPr>
          <a:xfrm>
            <a:off x="5676900" y="1919466"/>
            <a:ext cx="6184900" cy="5230634"/>
          </a:xfrm>
          <a:noFill/>
          <a:ln>
            <a:noFill/>
          </a:ln>
        </p:spPr>
        <p:txBody>
          <a:bodyPr anchor="ctr">
            <a:noAutofit/>
          </a:bodyPr>
          <a:lstStyle/>
          <a:p>
            <a:pPr marL="0" indent="0">
              <a:buNone/>
            </a:pPr>
            <a:r>
              <a:rPr lang="en-US" sz="2600" dirty="0"/>
              <a:t>All the personal and tangible resources a person has and needs in order to initiate and sustain recovery </a:t>
            </a:r>
            <a:r>
              <a:rPr lang="en-US" sz="2200" dirty="0"/>
              <a:t>(Granfield &amp; Cloud, 1999; </a:t>
            </a:r>
            <a:r>
              <a:rPr lang="en-US" sz="2200" dirty="0" err="1"/>
              <a:t>Laudet</a:t>
            </a:r>
            <a:r>
              <a:rPr lang="en-US" sz="2200" dirty="0"/>
              <a:t> and Best, 2010; White &amp; White, 2008).</a:t>
            </a:r>
            <a:r>
              <a:rPr lang="en-US" sz="2600" dirty="0"/>
              <a:t> </a:t>
            </a:r>
          </a:p>
          <a:p>
            <a:endParaRPr lang="en-US" sz="1200" dirty="0"/>
          </a:p>
          <a:p>
            <a:pPr marL="0" indent="0">
              <a:buNone/>
            </a:pPr>
            <a:r>
              <a:rPr lang="en-US" sz="2600" dirty="0"/>
              <a:t>Research is varied, but generally three to six elements of recovery capital: 	</a:t>
            </a:r>
          </a:p>
          <a:p>
            <a:pPr lvl="1"/>
            <a:r>
              <a:rPr lang="en-US" sz="2600" dirty="0"/>
              <a:t>Human</a:t>
            </a:r>
          </a:p>
          <a:p>
            <a:pPr lvl="1"/>
            <a:r>
              <a:rPr lang="en-US" sz="2600" dirty="0"/>
              <a:t>Financial</a:t>
            </a:r>
          </a:p>
          <a:p>
            <a:pPr lvl="1"/>
            <a:r>
              <a:rPr lang="en-US" sz="2600" dirty="0"/>
              <a:t>Social</a:t>
            </a:r>
          </a:p>
          <a:p>
            <a:pPr lvl="1"/>
            <a:r>
              <a:rPr lang="en-US" sz="2600" dirty="0"/>
              <a:t>Community</a:t>
            </a:r>
          </a:p>
          <a:p>
            <a:pPr lvl="1"/>
            <a:r>
              <a:rPr lang="en-US" sz="2600" dirty="0"/>
              <a:t>Cultural</a:t>
            </a:r>
          </a:p>
          <a:p>
            <a:pPr lvl="1"/>
            <a:endParaRPr lang="en-US" sz="1800" dirty="0">
              <a:solidFill>
                <a:schemeClr val="tx2"/>
              </a:solidFill>
            </a:endParaRPr>
          </a:p>
          <a:p>
            <a:pPr lvl="3"/>
            <a:endParaRPr lang="en-US" dirty="0">
              <a:solidFill>
                <a:schemeClr val="tx2"/>
              </a:solidFill>
            </a:endParaRPr>
          </a:p>
        </p:txBody>
      </p:sp>
    </p:spTree>
    <p:extLst>
      <p:ext uri="{BB962C8B-B14F-4D97-AF65-F5344CB8AC3E}">
        <p14:creationId xmlns:p14="http://schemas.microsoft.com/office/powerpoint/2010/main" val="323072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B827-5543-7942-869E-005DFDCCE908}"/>
              </a:ext>
            </a:extLst>
          </p:cNvPr>
          <p:cNvSpPr>
            <a:spLocks noGrp="1"/>
          </p:cNvSpPr>
          <p:nvPr>
            <p:ph type="title"/>
          </p:nvPr>
        </p:nvSpPr>
        <p:spPr>
          <a:xfrm>
            <a:off x="279400" y="365125"/>
            <a:ext cx="4686649" cy="2797175"/>
          </a:xfrm>
        </p:spPr>
        <p:txBody>
          <a:bodyPr>
            <a:normAutofit/>
          </a:bodyPr>
          <a:lstStyle/>
          <a:p>
            <a:pPr algn="ctr"/>
            <a:r>
              <a:rPr lang="en-US" sz="7200" b="1" dirty="0">
                <a:latin typeface="+mn-lt"/>
              </a:rPr>
              <a:t>Recovery </a:t>
            </a:r>
            <a:br>
              <a:rPr lang="en-US" sz="7200" b="1" dirty="0">
                <a:latin typeface="+mn-lt"/>
              </a:rPr>
            </a:br>
            <a:r>
              <a:rPr lang="en-US" sz="7200" b="1" dirty="0">
                <a:latin typeface="+mn-lt"/>
              </a:rPr>
              <a:t>Capital</a:t>
            </a:r>
          </a:p>
        </p:txBody>
      </p:sp>
      <p:pic>
        <p:nvPicPr>
          <p:cNvPr id="8" name="Picture 7" descr="A picture containing clock&#10;&#10;Description automatically generated">
            <a:extLst>
              <a:ext uri="{FF2B5EF4-FFF2-40B4-BE49-F238E27FC236}">
                <a16:creationId xmlns:a16="http://schemas.microsoft.com/office/drawing/2014/main" id="{63BC4414-E4B7-46A1-9035-6FB4AAA674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5899" y="489779"/>
            <a:ext cx="6172202" cy="6056242"/>
          </a:xfrm>
          <a:prstGeom prst="rect">
            <a:avLst/>
          </a:prstGeom>
        </p:spPr>
      </p:pic>
    </p:spTree>
    <p:extLst>
      <p:ext uri="{BB962C8B-B14F-4D97-AF65-F5344CB8AC3E}">
        <p14:creationId xmlns:p14="http://schemas.microsoft.com/office/powerpoint/2010/main" val="401483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8522-E4EE-0C4B-837F-B6B4773B37C2}"/>
              </a:ext>
            </a:extLst>
          </p:cNvPr>
          <p:cNvSpPr>
            <a:spLocks noGrp="1"/>
          </p:cNvSpPr>
          <p:nvPr>
            <p:ph type="title"/>
          </p:nvPr>
        </p:nvSpPr>
        <p:spPr>
          <a:xfrm>
            <a:off x="-4201" y="-283308"/>
            <a:ext cx="5981832" cy="1919287"/>
          </a:xfrm>
        </p:spPr>
        <p:txBody>
          <a:bodyPr>
            <a:normAutofit/>
          </a:bodyPr>
          <a:lstStyle/>
          <a:p>
            <a:pPr algn="ctr"/>
            <a:r>
              <a:rPr lang="en-US" sz="4600" b="1" dirty="0">
                <a:latin typeface="+mn-lt"/>
              </a:rPr>
              <a:t>Personal Capital</a:t>
            </a:r>
          </a:p>
        </p:txBody>
      </p:sp>
      <p:sp>
        <p:nvSpPr>
          <p:cNvPr id="3" name="Content Placeholder 2">
            <a:extLst>
              <a:ext uri="{FF2B5EF4-FFF2-40B4-BE49-F238E27FC236}">
                <a16:creationId xmlns:a16="http://schemas.microsoft.com/office/drawing/2014/main" id="{E8E0A208-B423-4A4C-93B8-E86B8E9F8E51}"/>
              </a:ext>
            </a:extLst>
          </p:cNvPr>
          <p:cNvSpPr>
            <a:spLocks noGrp="1"/>
          </p:cNvSpPr>
          <p:nvPr>
            <p:ph idx="1"/>
          </p:nvPr>
        </p:nvSpPr>
        <p:spPr>
          <a:xfrm>
            <a:off x="350908" y="1288502"/>
            <a:ext cx="5508352" cy="5451749"/>
          </a:xfrm>
        </p:spPr>
        <p:txBody>
          <a:bodyPr anchor="ctr">
            <a:noAutofit/>
          </a:bodyPr>
          <a:lstStyle/>
          <a:p>
            <a:pPr marL="0" indent="0" algn="ctr">
              <a:buNone/>
            </a:pPr>
            <a:r>
              <a:rPr lang="en-US" dirty="0"/>
              <a:t>Divided into both physical and human capital</a:t>
            </a:r>
          </a:p>
          <a:p>
            <a:pPr marL="0" indent="0">
              <a:buNone/>
            </a:pPr>
            <a:endParaRPr lang="en-US" sz="200" dirty="0"/>
          </a:p>
          <a:p>
            <a:pPr marL="0" indent="0">
              <a:buNone/>
            </a:pPr>
            <a:r>
              <a:rPr lang="en-US" sz="3200" b="1" dirty="0"/>
              <a:t>Human capital includes:</a:t>
            </a:r>
          </a:p>
          <a:p>
            <a:pPr lvl="1"/>
            <a:r>
              <a:rPr lang="en-US" sz="2800" dirty="0"/>
              <a:t>Values</a:t>
            </a:r>
          </a:p>
          <a:p>
            <a:pPr lvl="1"/>
            <a:r>
              <a:rPr lang="en-US" sz="2800" dirty="0"/>
              <a:t>Knowledge</a:t>
            </a:r>
          </a:p>
          <a:p>
            <a:pPr lvl="1"/>
            <a:r>
              <a:rPr lang="en-US" sz="2800" dirty="0"/>
              <a:t>Skills</a:t>
            </a:r>
          </a:p>
          <a:p>
            <a:pPr lvl="1"/>
            <a:r>
              <a:rPr lang="en-US" sz="2800" dirty="0"/>
              <a:t>Self-esteem</a:t>
            </a:r>
          </a:p>
          <a:p>
            <a:pPr lvl="1"/>
            <a:r>
              <a:rPr lang="en-US" sz="2800" dirty="0"/>
              <a:t>Risk management</a:t>
            </a:r>
          </a:p>
          <a:p>
            <a:pPr marL="457200" lvl="1" indent="0">
              <a:buNone/>
            </a:pPr>
            <a:endParaRPr lang="en-US" sz="400" b="1" dirty="0"/>
          </a:p>
          <a:p>
            <a:pPr marL="0" indent="0">
              <a:buNone/>
            </a:pPr>
            <a:r>
              <a:rPr lang="en-US" sz="3200" b="1" dirty="0"/>
              <a:t>Financial includes:</a:t>
            </a:r>
          </a:p>
          <a:p>
            <a:pPr lvl="1"/>
            <a:r>
              <a:rPr lang="en-US" sz="2800" dirty="0"/>
              <a:t>Transportation</a:t>
            </a:r>
          </a:p>
          <a:p>
            <a:pPr lvl="1"/>
            <a:r>
              <a:rPr lang="en-US" sz="2800" dirty="0"/>
              <a:t>Shelter</a:t>
            </a:r>
          </a:p>
          <a:p>
            <a:pPr lvl="1"/>
            <a:r>
              <a:rPr lang="en-US" sz="2800" dirty="0"/>
              <a:t>Access to insurance </a:t>
            </a:r>
          </a:p>
          <a:p>
            <a:pPr lvl="1"/>
            <a:endParaRPr lang="en-US" sz="1800" dirty="0">
              <a:solidFill>
                <a:schemeClr val="tx2"/>
              </a:solidFill>
            </a:endParaRPr>
          </a:p>
        </p:txBody>
      </p:sp>
      <p:sp>
        <p:nvSpPr>
          <p:cNvPr id="4" name="Picture Placeholder 4">
            <a:extLst>
              <a:ext uri="{FF2B5EF4-FFF2-40B4-BE49-F238E27FC236}">
                <a16:creationId xmlns:a16="http://schemas.microsoft.com/office/drawing/2014/main" id="{AA186C7E-6F63-4F93-ABA5-2F9A40C9C517}"/>
              </a:ext>
            </a:extLst>
          </p:cNvPr>
          <p:cNvSpPr txBox="1">
            <a:spLocks/>
          </p:cNvSpPr>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25400">
            <a:noFill/>
          </a:ln>
          <a:effectLst/>
        </p:spPr>
        <p:txBody>
          <a:bodyPr vert="horz" wrap="square" lIns="91440" tIns="45720" rIns="91440" bIns="45720" rtlCol="0" anchor="ctr">
            <a:noAutofit/>
          </a:bodyPr>
          <a:lstStyle>
            <a:defPPr>
              <a:defRPr lang="en-US"/>
            </a:defPPr>
            <a:lvl1pPr marL="0" indent="0" algn="ctr" defTabSz="914400" rtl="0" eaLnBrk="1" latinLnBrk="0" hangingPunct="1">
              <a:buFontTx/>
              <a:buNone/>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dirty="0"/>
          </a:p>
        </p:txBody>
      </p:sp>
    </p:spTree>
    <p:extLst>
      <p:ext uri="{BB962C8B-B14F-4D97-AF65-F5344CB8AC3E}">
        <p14:creationId xmlns:p14="http://schemas.microsoft.com/office/powerpoint/2010/main" val="3153291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93A5-C964-E04D-8019-0F4667123114}"/>
              </a:ext>
            </a:extLst>
          </p:cNvPr>
          <p:cNvSpPr>
            <a:spLocks noGrp="1"/>
          </p:cNvSpPr>
          <p:nvPr>
            <p:ph type="title"/>
          </p:nvPr>
        </p:nvSpPr>
        <p:spPr>
          <a:xfrm>
            <a:off x="6983730" y="457624"/>
            <a:ext cx="5208267" cy="999324"/>
          </a:xfrm>
        </p:spPr>
        <p:txBody>
          <a:bodyPr anchor="t">
            <a:normAutofit/>
          </a:bodyPr>
          <a:lstStyle/>
          <a:p>
            <a:pPr algn="ctr"/>
            <a:r>
              <a:rPr lang="en-US" sz="4600" b="1" dirty="0">
                <a:solidFill>
                  <a:schemeClr val="bg1"/>
                </a:solidFill>
                <a:latin typeface="+mn-lt"/>
              </a:rPr>
              <a:t>Personal Capital</a:t>
            </a:r>
          </a:p>
        </p:txBody>
      </p:sp>
      <p:sp>
        <p:nvSpPr>
          <p:cNvPr id="3" name="Content Placeholder 2">
            <a:extLst>
              <a:ext uri="{FF2B5EF4-FFF2-40B4-BE49-F238E27FC236}">
                <a16:creationId xmlns:a16="http://schemas.microsoft.com/office/drawing/2014/main" id="{7BEC75B3-7C69-3940-B51B-89F000188912}"/>
              </a:ext>
            </a:extLst>
          </p:cNvPr>
          <p:cNvSpPr>
            <a:spLocks noGrp="1"/>
          </p:cNvSpPr>
          <p:nvPr>
            <p:ph sz="half" idx="1"/>
          </p:nvPr>
        </p:nvSpPr>
        <p:spPr>
          <a:xfrm>
            <a:off x="7071837" y="1783158"/>
            <a:ext cx="5032055" cy="1823526"/>
          </a:xfrm>
        </p:spPr>
        <p:txBody>
          <a:bodyPr numCol="2">
            <a:normAutofit/>
          </a:bodyPr>
          <a:lstStyle/>
          <a:p>
            <a:pPr lvl="0"/>
            <a:r>
              <a:rPr lang="en-US" sz="2600" dirty="0">
                <a:solidFill>
                  <a:schemeClr val="bg1"/>
                </a:solidFill>
                <a:ea typeface="Cambria" panose="02040503050406030204" pitchFamily="18" charset="0"/>
                <a:cs typeface="Times New Roman" panose="02020603050405020304" pitchFamily="18" charset="0"/>
              </a:rPr>
              <a:t>Self-confidence </a:t>
            </a:r>
            <a:endParaRPr lang="en-US" sz="2600" dirty="0">
              <a:solidFill>
                <a:schemeClr val="bg1"/>
              </a:solidFill>
            </a:endParaRPr>
          </a:p>
          <a:p>
            <a:pPr lvl="0"/>
            <a:r>
              <a:rPr lang="en-US" sz="2600" dirty="0">
                <a:solidFill>
                  <a:schemeClr val="bg1"/>
                </a:solidFill>
                <a:ea typeface="Cambria" panose="02040503050406030204" pitchFamily="18" charset="0"/>
                <a:cs typeface="Times New Roman" panose="02020603050405020304" pitchFamily="18" charset="0"/>
              </a:rPr>
              <a:t>Motivation</a:t>
            </a:r>
          </a:p>
          <a:p>
            <a:pPr lvl="0"/>
            <a:r>
              <a:rPr lang="en-US" sz="2600" dirty="0">
                <a:solidFill>
                  <a:schemeClr val="bg1"/>
                </a:solidFill>
                <a:ea typeface="Cambria" panose="02040503050406030204" pitchFamily="18" charset="0"/>
                <a:cs typeface="Times New Roman" panose="02020603050405020304" pitchFamily="18" charset="0"/>
              </a:rPr>
              <a:t>Mental health</a:t>
            </a:r>
          </a:p>
          <a:p>
            <a:pPr lvl="0"/>
            <a:r>
              <a:rPr lang="en-US" sz="2600" dirty="0">
                <a:solidFill>
                  <a:schemeClr val="bg1"/>
                </a:solidFill>
                <a:ea typeface="Cambria" panose="02040503050406030204" pitchFamily="18" charset="0"/>
                <a:cs typeface="Times New Roman" panose="02020603050405020304" pitchFamily="18" charset="0"/>
              </a:rPr>
              <a:t>Physical health</a:t>
            </a:r>
          </a:p>
          <a:p>
            <a:pPr lvl="0"/>
            <a:r>
              <a:rPr lang="en-US" sz="2600" dirty="0">
                <a:solidFill>
                  <a:schemeClr val="bg1"/>
                </a:solidFill>
                <a:ea typeface="Cambria" panose="02040503050406030204" pitchFamily="18" charset="0"/>
                <a:cs typeface="Times New Roman" panose="02020603050405020304" pitchFamily="18" charset="0"/>
              </a:rPr>
              <a:t>Cognitive health</a:t>
            </a:r>
          </a:p>
          <a:p>
            <a:pPr lvl="0"/>
            <a:r>
              <a:rPr lang="en-US" sz="2600" dirty="0">
                <a:solidFill>
                  <a:schemeClr val="bg1"/>
                </a:solidFill>
                <a:ea typeface="Cambria" panose="02040503050406030204" pitchFamily="18" charset="0"/>
                <a:cs typeface="Times New Roman" panose="02020603050405020304" pitchFamily="18" charset="0"/>
              </a:rPr>
              <a:t>Education</a:t>
            </a:r>
          </a:p>
          <a:p>
            <a:endParaRPr lang="en-US" sz="2000" dirty="0">
              <a:solidFill>
                <a:schemeClr val="bg1"/>
              </a:solidFill>
            </a:endParaRPr>
          </a:p>
        </p:txBody>
      </p:sp>
      <p:sp>
        <p:nvSpPr>
          <p:cNvPr id="4" name="Content Placeholder 3">
            <a:extLst>
              <a:ext uri="{FF2B5EF4-FFF2-40B4-BE49-F238E27FC236}">
                <a16:creationId xmlns:a16="http://schemas.microsoft.com/office/drawing/2014/main" id="{16B7C420-752D-C44D-835C-EB8F260A3845}"/>
              </a:ext>
            </a:extLst>
          </p:cNvPr>
          <p:cNvSpPr>
            <a:spLocks noGrp="1"/>
          </p:cNvSpPr>
          <p:nvPr>
            <p:ph sz="half" idx="2"/>
          </p:nvPr>
        </p:nvSpPr>
        <p:spPr>
          <a:xfrm>
            <a:off x="6983734" y="4137084"/>
            <a:ext cx="5208266" cy="1550460"/>
          </a:xfrm>
        </p:spPr>
        <p:txBody>
          <a:bodyPr numCol="2">
            <a:noAutofit/>
          </a:bodyPr>
          <a:lstStyle/>
          <a:p>
            <a:r>
              <a:rPr lang="en-US" sz="2600" dirty="0">
                <a:solidFill>
                  <a:schemeClr val="bg1"/>
                </a:solidFill>
              </a:rPr>
              <a:t>SUD Treatment </a:t>
            </a:r>
          </a:p>
          <a:p>
            <a:r>
              <a:rPr lang="en-US" sz="2600" dirty="0">
                <a:solidFill>
                  <a:schemeClr val="bg1"/>
                </a:solidFill>
              </a:rPr>
              <a:t>Cognitive Behavioral Treatment</a:t>
            </a:r>
          </a:p>
          <a:p>
            <a:r>
              <a:rPr lang="en-US" sz="2600" dirty="0">
                <a:solidFill>
                  <a:schemeClr val="bg1"/>
                </a:solidFill>
              </a:rPr>
              <a:t>Medical access</a:t>
            </a:r>
          </a:p>
          <a:p>
            <a:r>
              <a:rPr lang="en-US" sz="2600" dirty="0">
                <a:solidFill>
                  <a:schemeClr val="bg1"/>
                </a:solidFill>
              </a:rPr>
              <a:t>Core correctional practices</a:t>
            </a:r>
          </a:p>
          <a:p>
            <a:r>
              <a:rPr lang="en-US" sz="2600" dirty="0">
                <a:solidFill>
                  <a:schemeClr val="bg1"/>
                </a:solidFill>
              </a:rPr>
              <a:t>Shelter</a:t>
            </a:r>
          </a:p>
          <a:p>
            <a:r>
              <a:rPr lang="en-US" sz="2600" dirty="0">
                <a:solidFill>
                  <a:schemeClr val="bg1"/>
                </a:solidFill>
              </a:rPr>
              <a:t>Transportation</a:t>
            </a:r>
          </a:p>
          <a:p>
            <a:endParaRPr lang="en-US" sz="2000" dirty="0">
              <a:solidFill>
                <a:schemeClr val="bg1"/>
              </a:solidFill>
            </a:endParaRPr>
          </a:p>
        </p:txBody>
      </p:sp>
      <p:sp>
        <p:nvSpPr>
          <p:cNvPr id="6" name="Flowchart: Document 5">
            <a:extLst>
              <a:ext uri="{FF2B5EF4-FFF2-40B4-BE49-F238E27FC236}">
                <a16:creationId xmlns:a16="http://schemas.microsoft.com/office/drawing/2014/main" id="{8EA05EB6-5EBE-4297-BE49-FD0A9401A983}"/>
              </a:ext>
            </a:extLst>
          </p:cNvPr>
          <p:cNvSpPr/>
          <p:nvPr/>
        </p:nvSpPr>
        <p:spPr>
          <a:xfrm>
            <a:off x="-1267" y="-1"/>
            <a:ext cx="6985000" cy="6223819"/>
          </a:xfrm>
          <a:prstGeom prst="flowChartDocumen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8AAE59-DB7F-43B4-9197-B69D07375E84}"/>
              </a:ext>
            </a:extLst>
          </p:cNvPr>
          <p:cNvSpPr/>
          <p:nvPr/>
        </p:nvSpPr>
        <p:spPr>
          <a:xfrm>
            <a:off x="6983734" y="3613864"/>
            <a:ext cx="5208266" cy="523220"/>
          </a:xfrm>
          <a:prstGeom prst="rect">
            <a:avLst/>
          </a:prstGeom>
        </p:spPr>
        <p:txBody>
          <a:bodyPr wrap="square">
            <a:spAutoFit/>
          </a:bodyPr>
          <a:lstStyle/>
          <a:p>
            <a:pPr algn="ctr"/>
            <a:r>
              <a:rPr lang="en-US" sz="2800" b="1" dirty="0">
                <a:solidFill>
                  <a:schemeClr val="bg1"/>
                </a:solidFill>
              </a:rPr>
              <a:t>Community Resource Examples: </a:t>
            </a:r>
          </a:p>
        </p:txBody>
      </p:sp>
      <p:sp>
        <p:nvSpPr>
          <p:cNvPr id="8" name="Rectangle 7">
            <a:extLst>
              <a:ext uri="{FF2B5EF4-FFF2-40B4-BE49-F238E27FC236}">
                <a16:creationId xmlns:a16="http://schemas.microsoft.com/office/drawing/2014/main" id="{F001622F-2623-4515-8B0B-4C267DF59CE0}"/>
              </a:ext>
            </a:extLst>
          </p:cNvPr>
          <p:cNvSpPr/>
          <p:nvPr/>
        </p:nvSpPr>
        <p:spPr>
          <a:xfrm>
            <a:off x="6983730" y="1289581"/>
            <a:ext cx="5208267" cy="523220"/>
          </a:xfrm>
          <a:prstGeom prst="rect">
            <a:avLst/>
          </a:prstGeom>
        </p:spPr>
        <p:txBody>
          <a:bodyPr wrap="square">
            <a:spAutoFit/>
          </a:bodyPr>
          <a:lstStyle/>
          <a:p>
            <a:pPr lvl="0" algn="ctr"/>
            <a:r>
              <a:rPr lang="en-US" sz="2800" b="1" dirty="0">
                <a:solidFill>
                  <a:schemeClr val="bg1"/>
                </a:solidFill>
                <a:ea typeface="Cambria" panose="02040503050406030204" pitchFamily="18" charset="0"/>
                <a:cs typeface="Times New Roman" panose="02020603050405020304" pitchFamily="18" charset="0"/>
              </a:rPr>
              <a:t>Defined by: </a:t>
            </a:r>
          </a:p>
        </p:txBody>
      </p:sp>
      <p:sp>
        <p:nvSpPr>
          <p:cNvPr id="9" name="Title 1">
            <a:extLst>
              <a:ext uri="{FF2B5EF4-FFF2-40B4-BE49-F238E27FC236}">
                <a16:creationId xmlns:a16="http://schemas.microsoft.com/office/drawing/2014/main" id="{D409E5A8-DDBE-4DD1-BE94-B76B68067080}"/>
              </a:ext>
            </a:extLst>
          </p:cNvPr>
          <p:cNvSpPr txBox="1">
            <a:spLocks/>
          </p:cNvSpPr>
          <p:nvPr/>
        </p:nvSpPr>
        <p:spPr>
          <a:xfrm>
            <a:off x="6983733" y="457624"/>
            <a:ext cx="5208267" cy="99932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b="1">
                <a:latin typeface="+mn-lt"/>
              </a:rPr>
              <a:t>Personal Capital</a:t>
            </a:r>
            <a:endParaRPr lang="en-US" sz="4600" b="1" dirty="0">
              <a:latin typeface="+mn-lt"/>
            </a:endParaRPr>
          </a:p>
        </p:txBody>
      </p:sp>
      <p:sp>
        <p:nvSpPr>
          <p:cNvPr id="10" name="Content Placeholder 2">
            <a:extLst>
              <a:ext uri="{FF2B5EF4-FFF2-40B4-BE49-F238E27FC236}">
                <a16:creationId xmlns:a16="http://schemas.microsoft.com/office/drawing/2014/main" id="{E828FFCB-C08A-4098-91C5-F40A1B969BD3}"/>
              </a:ext>
            </a:extLst>
          </p:cNvPr>
          <p:cNvSpPr txBox="1">
            <a:spLocks/>
          </p:cNvSpPr>
          <p:nvPr/>
        </p:nvSpPr>
        <p:spPr>
          <a:xfrm>
            <a:off x="7071840" y="1783158"/>
            <a:ext cx="5032055" cy="1823526"/>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ea typeface="Cambria" panose="02040503050406030204" pitchFamily="18" charset="0"/>
                <a:cs typeface="Times New Roman" panose="02020603050405020304" pitchFamily="18" charset="0"/>
              </a:rPr>
              <a:t>Self-confidence </a:t>
            </a:r>
            <a:endParaRPr lang="en-US" sz="2600"/>
          </a:p>
          <a:p>
            <a:r>
              <a:rPr lang="en-US" sz="2600">
                <a:ea typeface="Cambria" panose="02040503050406030204" pitchFamily="18" charset="0"/>
                <a:cs typeface="Times New Roman" panose="02020603050405020304" pitchFamily="18" charset="0"/>
              </a:rPr>
              <a:t>Motivation</a:t>
            </a:r>
          </a:p>
          <a:p>
            <a:r>
              <a:rPr lang="en-US" sz="2600">
                <a:ea typeface="Cambria" panose="02040503050406030204" pitchFamily="18" charset="0"/>
                <a:cs typeface="Times New Roman" panose="02020603050405020304" pitchFamily="18" charset="0"/>
              </a:rPr>
              <a:t>Mental health</a:t>
            </a:r>
          </a:p>
          <a:p>
            <a:r>
              <a:rPr lang="en-US" sz="2600">
                <a:ea typeface="Cambria" panose="02040503050406030204" pitchFamily="18" charset="0"/>
                <a:cs typeface="Times New Roman" panose="02020603050405020304" pitchFamily="18" charset="0"/>
              </a:rPr>
              <a:t>Physical health</a:t>
            </a:r>
          </a:p>
          <a:p>
            <a:r>
              <a:rPr lang="en-US" sz="2600">
                <a:ea typeface="Cambria" panose="02040503050406030204" pitchFamily="18" charset="0"/>
                <a:cs typeface="Times New Roman" panose="02020603050405020304" pitchFamily="18" charset="0"/>
              </a:rPr>
              <a:t>Cognitive health</a:t>
            </a:r>
          </a:p>
          <a:p>
            <a:r>
              <a:rPr lang="en-US" sz="2600">
                <a:ea typeface="Cambria" panose="02040503050406030204" pitchFamily="18" charset="0"/>
                <a:cs typeface="Times New Roman" panose="02020603050405020304" pitchFamily="18" charset="0"/>
              </a:rPr>
              <a:t>Education</a:t>
            </a:r>
          </a:p>
          <a:p>
            <a:endParaRPr lang="en-US" sz="2000" dirty="0"/>
          </a:p>
        </p:txBody>
      </p:sp>
      <p:sp>
        <p:nvSpPr>
          <p:cNvPr id="11" name="Content Placeholder 3">
            <a:extLst>
              <a:ext uri="{FF2B5EF4-FFF2-40B4-BE49-F238E27FC236}">
                <a16:creationId xmlns:a16="http://schemas.microsoft.com/office/drawing/2014/main" id="{5C9419E5-2237-4CC5-A14A-4C76E4B069CC}"/>
              </a:ext>
            </a:extLst>
          </p:cNvPr>
          <p:cNvSpPr txBox="1">
            <a:spLocks/>
          </p:cNvSpPr>
          <p:nvPr/>
        </p:nvSpPr>
        <p:spPr>
          <a:xfrm>
            <a:off x="6983737" y="4137084"/>
            <a:ext cx="5208266" cy="1550460"/>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t>SUD Treatment </a:t>
            </a:r>
          </a:p>
          <a:p>
            <a:r>
              <a:rPr lang="en-US" sz="2600"/>
              <a:t>Cognitive Behavioral Treatment</a:t>
            </a:r>
          </a:p>
          <a:p>
            <a:r>
              <a:rPr lang="en-US" sz="2600"/>
              <a:t>Medical access</a:t>
            </a:r>
          </a:p>
          <a:p>
            <a:r>
              <a:rPr lang="en-US" sz="2600"/>
              <a:t>Core correctional practices</a:t>
            </a:r>
          </a:p>
          <a:p>
            <a:r>
              <a:rPr lang="en-US" sz="2600"/>
              <a:t>Shelter</a:t>
            </a:r>
          </a:p>
          <a:p>
            <a:r>
              <a:rPr lang="en-US" sz="2600"/>
              <a:t>Transportation</a:t>
            </a:r>
          </a:p>
          <a:p>
            <a:endParaRPr lang="en-US" sz="2000" dirty="0"/>
          </a:p>
        </p:txBody>
      </p:sp>
      <p:sp>
        <p:nvSpPr>
          <p:cNvPr id="12" name="Rectangle 11">
            <a:extLst>
              <a:ext uri="{FF2B5EF4-FFF2-40B4-BE49-F238E27FC236}">
                <a16:creationId xmlns:a16="http://schemas.microsoft.com/office/drawing/2014/main" id="{67B394AD-6D42-4C06-9676-1DFDF1CDD0DE}"/>
              </a:ext>
            </a:extLst>
          </p:cNvPr>
          <p:cNvSpPr/>
          <p:nvPr/>
        </p:nvSpPr>
        <p:spPr>
          <a:xfrm>
            <a:off x="6983737" y="3613864"/>
            <a:ext cx="5208266" cy="523220"/>
          </a:xfrm>
          <a:prstGeom prst="rect">
            <a:avLst/>
          </a:prstGeom>
        </p:spPr>
        <p:txBody>
          <a:bodyPr wrap="square">
            <a:spAutoFit/>
          </a:bodyPr>
          <a:lstStyle/>
          <a:p>
            <a:pPr algn="ctr"/>
            <a:r>
              <a:rPr lang="en-US" sz="2800" b="1" dirty="0"/>
              <a:t>Community Resource Examples: </a:t>
            </a:r>
          </a:p>
        </p:txBody>
      </p:sp>
      <p:sp>
        <p:nvSpPr>
          <p:cNvPr id="13" name="Rectangle 12">
            <a:extLst>
              <a:ext uri="{FF2B5EF4-FFF2-40B4-BE49-F238E27FC236}">
                <a16:creationId xmlns:a16="http://schemas.microsoft.com/office/drawing/2014/main" id="{5AF27230-6CA7-49EF-9586-DDAC12559AD6}"/>
              </a:ext>
            </a:extLst>
          </p:cNvPr>
          <p:cNvSpPr/>
          <p:nvPr/>
        </p:nvSpPr>
        <p:spPr>
          <a:xfrm>
            <a:off x="6983733" y="1289581"/>
            <a:ext cx="5208267" cy="523220"/>
          </a:xfrm>
          <a:prstGeom prst="rect">
            <a:avLst/>
          </a:prstGeom>
        </p:spPr>
        <p:txBody>
          <a:bodyPr wrap="square">
            <a:spAutoFit/>
          </a:bodyPr>
          <a:lstStyle/>
          <a:p>
            <a:pPr lvl="0" algn="ctr"/>
            <a:r>
              <a:rPr lang="en-US" sz="2800" b="1" dirty="0">
                <a:ea typeface="Cambria" panose="02040503050406030204" pitchFamily="18" charset="0"/>
                <a:cs typeface="Times New Roman" panose="02020603050405020304" pitchFamily="18" charset="0"/>
              </a:rPr>
              <a:t>Defined by: </a:t>
            </a:r>
          </a:p>
        </p:txBody>
      </p:sp>
    </p:spTree>
    <p:extLst>
      <p:ext uri="{BB962C8B-B14F-4D97-AF65-F5344CB8AC3E}">
        <p14:creationId xmlns:p14="http://schemas.microsoft.com/office/powerpoint/2010/main" val="181914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948A1-DDF1-0A41-B006-C2153B23719E}"/>
              </a:ext>
            </a:extLst>
          </p:cNvPr>
          <p:cNvSpPr>
            <a:spLocks noGrp="1"/>
          </p:cNvSpPr>
          <p:nvPr>
            <p:ph type="title"/>
          </p:nvPr>
        </p:nvSpPr>
        <p:spPr>
          <a:xfrm>
            <a:off x="128338" y="176463"/>
            <a:ext cx="5630778" cy="1764632"/>
          </a:xfrm>
        </p:spPr>
        <p:txBody>
          <a:bodyPr>
            <a:normAutofit/>
          </a:bodyPr>
          <a:lstStyle/>
          <a:p>
            <a:pPr algn="ctr"/>
            <a:r>
              <a:rPr lang="en-US" sz="4600" b="1" dirty="0">
                <a:latin typeface="+mn-lt"/>
              </a:rPr>
              <a:t>Social Capital</a:t>
            </a:r>
          </a:p>
        </p:txBody>
      </p:sp>
      <p:sp>
        <p:nvSpPr>
          <p:cNvPr id="3" name="Content Placeholder 2">
            <a:extLst>
              <a:ext uri="{FF2B5EF4-FFF2-40B4-BE49-F238E27FC236}">
                <a16:creationId xmlns:a16="http://schemas.microsoft.com/office/drawing/2014/main" id="{45723636-2B6E-2C43-8A4B-1F796D7DB53D}"/>
              </a:ext>
            </a:extLst>
          </p:cNvPr>
          <p:cNvSpPr>
            <a:spLocks noGrp="1"/>
          </p:cNvSpPr>
          <p:nvPr>
            <p:ph idx="1"/>
          </p:nvPr>
        </p:nvSpPr>
        <p:spPr>
          <a:xfrm>
            <a:off x="352926" y="813816"/>
            <a:ext cx="5069306" cy="5230368"/>
          </a:xfrm>
        </p:spPr>
        <p:txBody>
          <a:bodyPr anchor="ctr">
            <a:normAutofit/>
          </a:bodyPr>
          <a:lstStyle/>
          <a:p>
            <a:pPr marL="0" indent="0">
              <a:buNone/>
            </a:pPr>
            <a:endParaRPr lang="en-US" sz="3200" b="1" dirty="0"/>
          </a:p>
          <a:p>
            <a:pPr marL="0" indent="0">
              <a:buNone/>
            </a:pPr>
            <a:r>
              <a:rPr lang="en-US" sz="3200" b="1" dirty="0"/>
              <a:t>Relationships</a:t>
            </a:r>
          </a:p>
          <a:p>
            <a:pPr lvl="1"/>
            <a:r>
              <a:rPr lang="en-US" sz="2800" dirty="0"/>
              <a:t>Family</a:t>
            </a:r>
          </a:p>
          <a:p>
            <a:pPr lvl="1"/>
            <a:endParaRPr lang="en-US" sz="800" dirty="0"/>
          </a:p>
          <a:p>
            <a:pPr lvl="1"/>
            <a:r>
              <a:rPr lang="en-US" sz="2800" dirty="0"/>
              <a:t>Friends</a:t>
            </a:r>
          </a:p>
          <a:p>
            <a:pPr lvl="1"/>
            <a:endParaRPr lang="en-US" sz="800" dirty="0"/>
          </a:p>
          <a:p>
            <a:pPr lvl="1"/>
            <a:r>
              <a:rPr lang="en-US" sz="2800" dirty="0"/>
              <a:t>Supportive social relationships that are centered around recovery</a:t>
            </a:r>
          </a:p>
          <a:p>
            <a:pPr lvl="1"/>
            <a:endParaRPr lang="en-US" sz="800" dirty="0"/>
          </a:p>
          <a:p>
            <a:pPr lvl="1"/>
            <a:r>
              <a:rPr lang="en-US" sz="2800" dirty="0"/>
              <a:t>Relational connections</a:t>
            </a:r>
          </a:p>
          <a:p>
            <a:pPr lvl="1"/>
            <a:endParaRPr lang="en-US" sz="800" dirty="0"/>
          </a:p>
        </p:txBody>
      </p:sp>
      <p:sp>
        <p:nvSpPr>
          <p:cNvPr id="4" name="Picture Placeholder 4">
            <a:extLst>
              <a:ext uri="{FF2B5EF4-FFF2-40B4-BE49-F238E27FC236}">
                <a16:creationId xmlns:a16="http://schemas.microsoft.com/office/drawing/2014/main" id="{95108530-7A13-4917-955D-F1CD41A38819}"/>
              </a:ext>
            </a:extLst>
          </p:cNvPr>
          <p:cNvSpPr txBox="1">
            <a:spLocks/>
          </p:cNvSpPr>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25400">
            <a:noFill/>
          </a:ln>
          <a:effectLst/>
        </p:spPr>
        <p:txBody>
          <a:bodyPr vert="horz" wrap="square" lIns="91440" tIns="45720" rIns="91440" bIns="45720" rtlCol="0" anchor="ctr">
            <a:noAutofit/>
          </a:bodyPr>
          <a:lstStyle>
            <a:defPPr>
              <a:defRPr lang="en-US"/>
            </a:defPPr>
            <a:lvl1pPr marL="0" indent="0" algn="ctr" defTabSz="914400" rtl="0" eaLnBrk="1" latinLnBrk="0" hangingPunct="1">
              <a:buFontTx/>
              <a:buNone/>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dirty="0"/>
          </a:p>
        </p:txBody>
      </p:sp>
    </p:spTree>
    <p:extLst>
      <p:ext uri="{BB962C8B-B14F-4D97-AF65-F5344CB8AC3E}">
        <p14:creationId xmlns:p14="http://schemas.microsoft.com/office/powerpoint/2010/main" val="32005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FC517D-119F-874D-93C7-652EAD6ED31B}"/>
              </a:ext>
            </a:extLst>
          </p:cNvPr>
          <p:cNvSpPr>
            <a:spLocks noGrp="1"/>
          </p:cNvSpPr>
          <p:nvPr>
            <p:ph type="title"/>
          </p:nvPr>
        </p:nvSpPr>
        <p:spPr>
          <a:xfrm>
            <a:off x="6983733" y="465668"/>
            <a:ext cx="5208267" cy="840316"/>
          </a:xfrm>
        </p:spPr>
        <p:txBody>
          <a:bodyPr anchor="t">
            <a:noAutofit/>
          </a:bodyPr>
          <a:lstStyle/>
          <a:p>
            <a:pPr algn="ctr"/>
            <a:r>
              <a:rPr lang="en-US" sz="4800" b="1" dirty="0">
                <a:latin typeface="+mn-lt"/>
              </a:rPr>
              <a:t>Social Capital</a:t>
            </a:r>
          </a:p>
        </p:txBody>
      </p:sp>
      <p:sp>
        <p:nvSpPr>
          <p:cNvPr id="5" name="Content Placeholder 4">
            <a:extLst>
              <a:ext uri="{FF2B5EF4-FFF2-40B4-BE49-F238E27FC236}">
                <a16:creationId xmlns:a16="http://schemas.microsoft.com/office/drawing/2014/main" id="{91309AC5-60E5-4A4C-9078-8EF6A253C071}"/>
              </a:ext>
            </a:extLst>
          </p:cNvPr>
          <p:cNvSpPr>
            <a:spLocks noGrp="1"/>
          </p:cNvSpPr>
          <p:nvPr>
            <p:ph sz="half" idx="1"/>
          </p:nvPr>
        </p:nvSpPr>
        <p:spPr>
          <a:xfrm>
            <a:off x="7108985" y="1482993"/>
            <a:ext cx="4957762" cy="3028949"/>
          </a:xfrm>
        </p:spPr>
        <p:txBody>
          <a:bodyPr>
            <a:normAutofit/>
          </a:bodyPr>
          <a:lstStyle/>
          <a:p>
            <a:pPr marL="0" indent="0" algn="ctr">
              <a:buNone/>
            </a:pPr>
            <a:r>
              <a:rPr lang="en-US" b="1" dirty="0"/>
              <a:t>Defined by: </a:t>
            </a:r>
          </a:p>
          <a:p>
            <a:pPr lvl="0"/>
            <a:r>
              <a:rPr lang="en-US" sz="2600" dirty="0">
                <a:ea typeface="MS Mincho" panose="020B0400000000000000" pitchFamily="49" charset="-128"/>
                <a:cs typeface="Times New Roman" panose="02020603050405020304" pitchFamily="18" charset="0"/>
              </a:rPr>
              <a:t>Sober &amp; supportive friends</a:t>
            </a:r>
            <a:endParaRPr lang="en-US" sz="2600" dirty="0"/>
          </a:p>
          <a:p>
            <a:pPr lvl="0"/>
            <a:r>
              <a:rPr lang="en-US" sz="2600" dirty="0">
                <a:ea typeface="MS Mincho" panose="020B0400000000000000" pitchFamily="49" charset="-128"/>
                <a:cs typeface="Times New Roman" panose="02020603050405020304" pitchFamily="18" charset="0"/>
              </a:rPr>
              <a:t>Supportive/ structured family</a:t>
            </a:r>
          </a:p>
          <a:p>
            <a:pPr lvl="0"/>
            <a:r>
              <a:rPr lang="en-US" sz="2600" dirty="0">
                <a:ea typeface="MS Mincho" panose="020B0400000000000000" pitchFamily="49" charset="-128"/>
                <a:cs typeface="Times New Roman" panose="02020603050405020304" pitchFamily="18" charset="0"/>
              </a:rPr>
              <a:t>Sober living environment</a:t>
            </a:r>
          </a:p>
          <a:p>
            <a:pPr lvl="0"/>
            <a:r>
              <a:rPr lang="en-US" sz="2600" dirty="0">
                <a:ea typeface="MS Mincho" panose="020B0400000000000000" pitchFamily="49" charset="-128"/>
                <a:cs typeface="Times New Roman" panose="02020603050405020304" pitchFamily="18" charset="0"/>
              </a:rPr>
              <a:t>Participation in developmentally appropriate groups</a:t>
            </a:r>
          </a:p>
          <a:p>
            <a:pPr marL="0" indent="0">
              <a:buNone/>
            </a:pPr>
            <a:endParaRPr lang="en-US" sz="2000" dirty="0"/>
          </a:p>
        </p:txBody>
      </p:sp>
      <p:sp>
        <p:nvSpPr>
          <p:cNvPr id="6" name="Content Placeholder 5">
            <a:extLst>
              <a:ext uri="{FF2B5EF4-FFF2-40B4-BE49-F238E27FC236}">
                <a16:creationId xmlns:a16="http://schemas.microsoft.com/office/drawing/2014/main" id="{786BF4F4-CD34-D441-97AF-F2CA504700F0}"/>
              </a:ext>
            </a:extLst>
          </p:cNvPr>
          <p:cNvSpPr>
            <a:spLocks noGrp="1"/>
          </p:cNvSpPr>
          <p:nvPr>
            <p:ph sz="half" idx="2"/>
          </p:nvPr>
        </p:nvSpPr>
        <p:spPr>
          <a:xfrm>
            <a:off x="7108985" y="4551918"/>
            <a:ext cx="4957762" cy="2320396"/>
          </a:xfrm>
        </p:spPr>
        <p:txBody>
          <a:bodyPr>
            <a:normAutofit/>
          </a:bodyPr>
          <a:lstStyle/>
          <a:p>
            <a:pPr marL="0" indent="0">
              <a:buNone/>
            </a:pPr>
            <a:r>
              <a:rPr lang="en-US" b="1" dirty="0"/>
              <a:t>Community Resource Examples: </a:t>
            </a:r>
          </a:p>
          <a:p>
            <a:r>
              <a:rPr lang="en-US" sz="2600" dirty="0"/>
              <a:t>AA/NA Sponsor</a:t>
            </a:r>
          </a:p>
          <a:p>
            <a:r>
              <a:rPr lang="en-US" sz="2600" dirty="0"/>
              <a:t>Running club</a:t>
            </a:r>
          </a:p>
          <a:p>
            <a:r>
              <a:rPr lang="en-US" sz="2600" dirty="0"/>
              <a:t>Recovery related social events</a:t>
            </a:r>
          </a:p>
          <a:p>
            <a:pPr marL="0" indent="0">
              <a:buNone/>
            </a:pPr>
            <a:endParaRPr lang="en-US" sz="2000" dirty="0"/>
          </a:p>
        </p:txBody>
      </p:sp>
      <p:sp>
        <p:nvSpPr>
          <p:cNvPr id="7" name="Flowchart: Document 6">
            <a:extLst>
              <a:ext uri="{FF2B5EF4-FFF2-40B4-BE49-F238E27FC236}">
                <a16:creationId xmlns:a16="http://schemas.microsoft.com/office/drawing/2014/main" id="{ABAB2DD8-8249-4288-BC64-25532A5A2CD7}"/>
              </a:ext>
            </a:extLst>
          </p:cNvPr>
          <p:cNvSpPr/>
          <p:nvPr/>
        </p:nvSpPr>
        <p:spPr>
          <a:xfrm>
            <a:off x="-1267" y="-1"/>
            <a:ext cx="6985000" cy="6223819"/>
          </a:xfrm>
          <a:prstGeom prst="flowChartDocumen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513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a5df31a6-8e19-4e2f-95b2-42fe93a4b642"/>
  <p:tag name="TPVERSION" val="6"/>
  <p:tag name="TPFULLVERSION" val="7.5.6.7"/>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E45276E05634AB71AE10B33C08752" ma:contentTypeVersion="12" ma:contentTypeDescription="Create a new document." ma:contentTypeScope="" ma:versionID="37dd9710b45665568a8e6a56246af308">
  <xsd:schema xmlns:xsd="http://www.w3.org/2001/XMLSchema" xmlns:xs="http://www.w3.org/2001/XMLSchema" xmlns:p="http://schemas.microsoft.com/office/2006/metadata/properties" xmlns:ns3="e4d56596-468b-45c5-b557-5a1127a5bacb" xmlns:ns4="a1ec464c-bfd1-4c18-95ef-895d5ce0a56d" targetNamespace="http://schemas.microsoft.com/office/2006/metadata/properties" ma:root="true" ma:fieldsID="935ab535bb2afab9637f9c27970c3adf" ns3:_="" ns4:_="">
    <xsd:import namespace="e4d56596-468b-45c5-b557-5a1127a5bacb"/>
    <xsd:import namespace="a1ec464c-bfd1-4c18-95ef-895d5ce0a56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d56596-468b-45c5-b557-5a1127a5b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ec464c-bfd1-4c18-95ef-895d5ce0a56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F5C7E7-CA45-4A04-942D-AB8FF09549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d56596-468b-45c5-b557-5a1127a5bacb"/>
    <ds:schemaRef ds:uri="a1ec464c-bfd1-4c18-95ef-895d5ce0a5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33005F-5282-4257-86D1-65270B6550D1}">
  <ds:schemaRefs>
    <ds:schemaRef ds:uri="http://schemas.microsoft.com/sharepoint/v3/contenttype/forms"/>
  </ds:schemaRefs>
</ds:datastoreItem>
</file>

<file path=customXml/itemProps3.xml><?xml version="1.0" encoding="utf-8"?>
<ds:datastoreItem xmlns:ds="http://schemas.openxmlformats.org/officeDocument/2006/customXml" ds:itemID="{954C1FDD-0479-46F3-8B61-2F80204E120C}">
  <ds:schemaRef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 ds:uri="a1ec464c-bfd1-4c18-95ef-895d5ce0a56d"/>
    <ds:schemaRef ds:uri="e4d56596-468b-45c5-b557-5a1127a5bac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3596</TotalTime>
  <Words>3139</Words>
  <Application>Microsoft Office PowerPoint</Application>
  <PresentationFormat>Widescreen</PresentationFormat>
  <Paragraphs>361</Paragraphs>
  <Slides>37</Slides>
  <Notes>36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MS Mincho</vt:lpstr>
      <vt:lpstr>Arial</vt:lpstr>
      <vt:lpstr>Calibri</vt:lpstr>
      <vt:lpstr>Calibri Light</vt:lpstr>
      <vt:lpstr>Cambria</vt:lpstr>
      <vt:lpstr>Office Theme</vt:lpstr>
      <vt:lpstr>Acrobat Document</vt:lpstr>
      <vt:lpstr>Dare them to Dream:  Building Recovery Capital Step by Step</vt:lpstr>
      <vt:lpstr>Distinction</vt:lpstr>
      <vt:lpstr>PowerPoint Presentation</vt:lpstr>
      <vt:lpstr>Understanding Recovery Capital</vt:lpstr>
      <vt:lpstr>Recovery  Capital</vt:lpstr>
      <vt:lpstr>Personal Capital</vt:lpstr>
      <vt:lpstr>Personal Capital</vt:lpstr>
      <vt:lpstr>Social Capital</vt:lpstr>
      <vt:lpstr>Social Capital</vt:lpstr>
      <vt:lpstr>Community and Cultural Capital</vt:lpstr>
      <vt:lpstr>Community/ Cultural Capital</vt:lpstr>
      <vt:lpstr>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Wolf</dc:creator>
  <cp:lastModifiedBy>Carolyn Hardin</cp:lastModifiedBy>
  <cp:revision>134</cp:revision>
  <cp:lastPrinted>2021-08-11T13:36:52Z</cp:lastPrinted>
  <dcterms:created xsi:type="dcterms:W3CDTF">2017-01-05T18:25:29Z</dcterms:created>
  <dcterms:modified xsi:type="dcterms:W3CDTF">2024-07-22T18:53:51Z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0x010100FD4E45276E05634AB71AE10B33C08752</vt:lpwstr>
  </property>
</Properties>
</file>