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0" r:id="rId1"/>
  </p:sldMasterIdLst>
  <p:notesMasterIdLst>
    <p:notesMasterId r:id="rId14"/>
  </p:notes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70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756D"/>
    <a:srgbClr val="E4ED85"/>
    <a:srgbClr val="7EA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70AC07-151F-D640-9CDD-2D354952F3D0}" v="2" dt="2024-10-22T14:45:41.821"/>
    <p1510:client id="{D6E42F41-8517-9717-D0C6-422912D278AD}" v="540" dt="2024-10-23T22:00:30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90571F-82AC-4736-906B-A2088B493213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A49894-407C-49C6-93E5-DF951A313FBB}">
      <dgm:prSet custT="1"/>
      <dgm:spPr>
        <a:solidFill>
          <a:srgbClr val="7EA3D7"/>
        </a:solidFill>
        <a:ln>
          <a:noFill/>
        </a:ln>
      </dgm:spPr>
      <dgm:t>
        <a:bodyPr/>
        <a:lstStyle/>
        <a:p>
          <a:r>
            <a:rPr lang="en-US" sz="2400"/>
            <a:t>Identify</a:t>
          </a:r>
        </a:p>
      </dgm:t>
    </dgm:pt>
    <dgm:pt modelId="{EF6DE531-3F48-4022-8023-BBEF3A865CD7}" type="parTrans" cxnId="{34AB809F-152A-4E2E-8715-B17452E66BA3}">
      <dgm:prSet/>
      <dgm:spPr/>
      <dgm:t>
        <a:bodyPr/>
        <a:lstStyle/>
        <a:p>
          <a:endParaRPr lang="en-US"/>
        </a:p>
      </dgm:t>
    </dgm:pt>
    <dgm:pt modelId="{E5F3A82A-3724-4D0F-9823-02D6D019E1E4}" type="sibTrans" cxnId="{34AB809F-152A-4E2E-8715-B17452E66BA3}">
      <dgm:prSet/>
      <dgm:spPr/>
      <dgm:t>
        <a:bodyPr/>
        <a:lstStyle/>
        <a:p>
          <a:endParaRPr lang="en-US"/>
        </a:p>
      </dgm:t>
    </dgm:pt>
    <dgm:pt modelId="{6EC960BD-5DC5-40CE-8FC5-CB102BD768E6}">
      <dgm:prSet custT="1"/>
      <dgm:spPr/>
      <dgm:t>
        <a:bodyPr/>
        <a:lstStyle/>
        <a:p>
          <a:r>
            <a:rPr lang="en-US" sz="2400"/>
            <a:t>Identify cultural considerations when working with American Indians/Alaska Natives</a:t>
          </a:r>
        </a:p>
      </dgm:t>
    </dgm:pt>
    <dgm:pt modelId="{077B2FCC-7F1B-4FDD-9909-94CB30A5A279}" type="parTrans" cxnId="{11C45632-0E35-48F2-B0C1-0C4910A6F105}">
      <dgm:prSet/>
      <dgm:spPr/>
      <dgm:t>
        <a:bodyPr/>
        <a:lstStyle/>
        <a:p>
          <a:endParaRPr lang="en-US"/>
        </a:p>
      </dgm:t>
    </dgm:pt>
    <dgm:pt modelId="{BCF1D47D-536E-4A85-A1EB-5073217EF00C}" type="sibTrans" cxnId="{11C45632-0E35-48F2-B0C1-0C4910A6F105}">
      <dgm:prSet/>
      <dgm:spPr/>
      <dgm:t>
        <a:bodyPr/>
        <a:lstStyle/>
        <a:p>
          <a:endParaRPr lang="en-US"/>
        </a:p>
      </dgm:t>
    </dgm:pt>
    <dgm:pt modelId="{51A67080-F082-4238-A546-A7FF0BA892E3}">
      <dgm:prSet custT="1"/>
      <dgm:spPr>
        <a:solidFill>
          <a:srgbClr val="7EA3D7"/>
        </a:solidFill>
        <a:ln>
          <a:noFill/>
        </a:ln>
      </dgm:spPr>
      <dgm:t>
        <a:bodyPr/>
        <a:lstStyle/>
        <a:p>
          <a:r>
            <a:rPr lang="en-US" sz="1700"/>
            <a:t>Understand</a:t>
          </a:r>
        </a:p>
      </dgm:t>
    </dgm:pt>
    <dgm:pt modelId="{EF91592F-C81A-463B-A253-63E17112E132}" type="parTrans" cxnId="{E0FEDA61-94E5-4669-B7CF-0A3F40846DF5}">
      <dgm:prSet/>
      <dgm:spPr/>
      <dgm:t>
        <a:bodyPr/>
        <a:lstStyle/>
        <a:p>
          <a:endParaRPr lang="en-US"/>
        </a:p>
      </dgm:t>
    </dgm:pt>
    <dgm:pt modelId="{E88FFF90-20EE-408A-A55C-CB00F66C8B90}" type="sibTrans" cxnId="{E0FEDA61-94E5-4669-B7CF-0A3F40846DF5}">
      <dgm:prSet/>
      <dgm:spPr/>
      <dgm:t>
        <a:bodyPr/>
        <a:lstStyle/>
        <a:p>
          <a:endParaRPr lang="en-US"/>
        </a:p>
      </dgm:t>
    </dgm:pt>
    <dgm:pt modelId="{0D132BD5-AE62-40BB-9606-15C418098CF1}">
      <dgm:prSet custT="1"/>
      <dgm:spPr/>
      <dgm:t>
        <a:bodyPr/>
        <a:lstStyle/>
        <a:p>
          <a:r>
            <a:rPr lang="en-US" sz="2400"/>
            <a:t>Understand Person Centered Care approaches within Tribal Health Centers  </a:t>
          </a:r>
        </a:p>
      </dgm:t>
    </dgm:pt>
    <dgm:pt modelId="{0A09B4BF-1B23-4C40-8283-CD390789170E}" type="parTrans" cxnId="{53911BA9-9ECC-4B99-9A36-A6855E019010}">
      <dgm:prSet/>
      <dgm:spPr/>
      <dgm:t>
        <a:bodyPr/>
        <a:lstStyle/>
        <a:p>
          <a:endParaRPr lang="en-US"/>
        </a:p>
      </dgm:t>
    </dgm:pt>
    <dgm:pt modelId="{AD504CE0-50D1-4AF9-AC8D-5CF76FA81664}" type="sibTrans" cxnId="{53911BA9-9ECC-4B99-9A36-A6855E019010}">
      <dgm:prSet/>
      <dgm:spPr/>
      <dgm:t>
        <a:bodyPr/>
        <a:lstStyle/>
        <a:p>
          <a:endParaRPr lang="en-US"/>
        </a:p>
      </dgm:t>
    </dgm:pt>
    <dgm:pt modelId="{D56FEFA3-65A8-47B2-B88D-07952FFAF44B}">
      <dgm:prSet custT="1"/>
      <dgm:spPr>
        <a:solidFill>
          <a:srgbClr val="7EA3D7"/>
        </a:solidFill>
        <a:ln>
          <a:noFill/>
        </a:ln>
      </dgm:spPr>
      <dgm:t>
        <a:bodyPr/>
        <a:lstStyle/>
        <a:p>
          <a:r>
            <a:rPr lang="en-US" sz="2400"/>
            <a:t>Identify</a:t>
          </a:r>
        </a:p>
      </dgm:t>
    </dgm:pt>
    <dgm:pt modelId="{B197254E-9D58-40B2-86B1-C36A8650AC76}" type="parTrans" cxnId="{FFEA9388-2DCF-4125-A1EC-206CEA5C4B6A}">
      <dgm:prSet/>
      <dgm:spPr/>
      <dgm:t>
        <a:bodyPr/>
        <a:lstStyle/>
        <a:p>
          <a:endParaRPr lang="en-US"/>
        </a:p>
      </dgm:t>
    </dgm:pt>
    <dgm:pt modelId="{DBFF1398-8139-41B0-962D-B7D1386A03BC}" type="sibTrans" cxnId="{FFEA9388-2DCF-4125-A1EC-206CEA5C4B6A}">
      <dgm:prSet/>
      <dgm:spPr/>
      <dgm:t>
        <a:bodyPr/>
        <a:lstStyle/>
        <a:p>
          <a:endParaRPr lang="en-US"/>
        </a:p>
      </dgm:t>
    </dgm:pt>
    <dgm:pt modelId="{DC51B750-1BBE-4C1C-A208-0218A73A3FD1}">
      <dgm:prSet custT="1"/>
      <dgm:spPr/>
      <dgm:t>
        <a:bodyPr/>
        <a:lstStyle/>
        <a:p>
          <a:r>
            <a:rPr lang="en-US" sz="2400"/>
            <a:t>Identify how individual implicit bias can impact delivery of care within Tribal Health Centers</a:t>
          </a:r>
        </a:p>
      </dgm:t>
    </dgm:pt>
    <dgm:pt modelId="{18EFCB0E-3A84-4525-94D5-2806BAC49D4A}" type="parTrans" cxnId="{6BD1851E-4AA9-4E70-91BC-3A72E67B8ED2}">
      <dgm:prSet/>
      <dgm:spPr/>
      <dgm:t>
        <a:bodyPr/>
        <a:lstStyle/>
        <a:p>
          <a:endParaRPr lang="en-US"/>
        </a:p>
      </dgm:t>
    </dgm:pt>
    <dgm:pt modelId="{60CD8087-179D-440D-9898-5596BE14A892}" type="sibTrans" cxnId="{6BD1851E-4AA9-4E70-91BC-3A72E67B8ED2}">
      <dgm:prSet/>
      <dgm:spPr/>
      <dgm:t>
        <a:bodyPr/>
        <a:lstStyle/>
        <a:p>
          <a:endParaRPr lang="en-US"/>
        </a:p>
      </dgm:t>
    </dgm:pt>
    <dgm:pt modelId="{4579AF35-7EC6-412A-9D1A-14D3F27C96F4}" type="pres">
      <dgm:prSet presAssocID="{EA90571F-82AC-4736-906B-A2088B493213}" presName="Name0" presStyleCnt="0">
        <dgm:presLayoutVars>
          <dgm:dir/>
          <dgm:animLvl val="lvl"/>
          <dgm:resizeHandles val="exact"/>
        </dgm:presLayoutVars>
      </dgm:prSet>
      <dgm:spPr/>
    </dgm:pt>
    <dgm:pt modelId="{E4722582-B9AC-4EAB-B541-E7B8DA03EF73}" type="pres">
      <dgm:prSet presAssocID="{4EA49894-407C-49C6-93E5-DF951A313FBB}" presName="linNode" presStyleCnt="0"/>
      <dgm:spPr/>
    </dgm:pt>
    <dgm:pt modelId="{BFC09AD5-8503-44CD-BB57-993137649106}" type="pres">
      <dgm:prSet presAssocID="{4EA49894-407C-49C6-93E5-DF951A313FBB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2F0A68BD-C8C3-4859-ADC5-348285BD3F1E}" type="pres">
      <dgm:prSet presAssocID="{4EA49894-407C-49C6-93E5-DF951A313FBB}" presName="descendantText" presStyleLbl="alignAccFollowNode1" presStyleIdx="0" presStyleCnt="3">
        <dgm:presLayoutVars>
          <dgm:bulletEnabled/>
        </dgm:presLayoutVars>
      </dgm:prSet>
      <dgm:spPr/>
    </dgm:pt>
    <dgm:pt modelId="{41A9DBD1-D061-41B2-811F-E059468ACED9}" type="pres">
      <dgm:prSet presAssocID="{E5F3A82A-3724-4D0F-9823-02D6D019E1E4}" presName="sp" presStyleCnt="0"/>
      <dgm:spPr/>
    </dgm:pt>
    <dgm:pt modelId="{73B89F79-48C5-4A51-BC7C-2D286EFAA830}" type="pres">
      <dgm:prSet presAssocID="{51A67080-F082-4238-A546-A7FF0BA892E3}" presName="linNode" presStyleCnt="0"/>
      <dgm:spPr/>
    </dgm:pt>
    <dgm:pt modelId="{3EF1DCB5-524A-4F25-820F-99E2946D4F8B}" type="pres">
      <dgm:prSet presAssocID="{51A67080-F082-4238-A546-A7FF0BA892E3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3C2A3604-E940-4C82-A34B-2449630C8414}" type="pres">
      <dgm:prSet presAssocID="{51A67080-F082-4238-A546-A7FF0BA892E3}" presName="descendantText" presStyleLbl="alignAccFollowNode1" presStyleIdx="1" presStyleCnt="3">
        <dgm:presLayoutVars>
          <dgm:bulletEnabled/>
        </dgm:presLayoutVars>
      </dgm:prSet>
      <dgm:spPr/>
    </dgm:pt>
    <dgm:pt modelId="{6D2F5DAC-D637-4C34-8C58-DAA6DBD190A1}" type="pres">
      <dgm:prSet presAssocID="{E88FFF90-20EE-408A-A55C-CB00F66C8B90}" presName="sp" presStyleCnt="0"/>
      <dgm:spPr/>
    </dgm:pt>
    <dgm:pt modelId="{4E9CDA3B-C008-4342-A210-F266ADCBBFB0}" type="pres">
      <dgm:prSet presAssocID="{D56FEFA3-65A8-47B2-B88D-07952FFAF44B}" presName="linNode" presStyleCnt="0"/>
      <dgm:spPr/>
    </dgm:pt>
    <dgm:pt modelId="{72C5BD3F-8341-44F0-8F37-0D92AAB59736}" type="pres">
      <dgm:prSet presAssocID="{D56FEFA3-65A8-47B2-B88D-07952FFAF44B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4C50F884-FB03-4AD6-A732-918990129CD0}" type="pres">
      <dgm:prSet presAssocID="{D56FEFA3-65A8-47B2-B88D-07952FFAF44B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A456F416-F56E-44E0-A0E5-3930803096EC}" type="presOf" srcId="{D56FEFA3-65A8-47B2-B88D-07952FFAF44B}" destId="{72C5BD3F-8341-44F0-8F37-0D92AAB59736}" srcOrd="0" destOrd="0" presId="urn:microsoft.com/office/officeart/2016/7/layout/VerticalSolidActionList"/>
    <dgm:cxn modelId="{6BD1851E-4AA9-4E70-91BC-3A72E67B8ED2}" srcId="{D56FEFA3-65A8-47B2-B88D-07952FFAF44B}" destId="{DC51B750-1BBE-4C1C-A208-0218A73A3FD1}" srcOrd="0" destOrd="0" parTransId="{18EFCB0E-3A84-4525-94D5-2806BAC49D4A}" sibTransId="{60CD8087-179D-440D-9898-5596BE14A892}"/>
    <dgm:cxn modelId="{11C45632-0E35-48F2-B0C1-0C4910A6F105}" srcId="{4EA49894-407C-49C6-93E5-DF951A313FBB}" destId="{6EC960BD-5DC5-40CE-8FC5-CB102BD768E6}" srcOrd="0" destOrd="0" parTransId="{077B2FCC-7F1B-4FDD-9909-94CB30A5A279}" sibTransId="{BCF1D47D-536E-4A85-A1EB-5073217EF00C}"/>
    <dgm:cxn modelId="{B0B6784B-4C83-448B-80AF-5A5321247DF1}" type="presOf" srcId="{51A67080-F082-4238-A546-A7FF0BA892E3}" destId="{3EF1DCB5-524A-4F25-820F-99E2946D4F8B}" srcOrd="0" destOrd="0" presId="urn:microsoft.com/office/officeart/2016/7/layout/VerticalSolidActionList"/>
    <dgm:cxn modelId="{DA23394D-D31E-46BC-90FF-A65F85021883}" type="presOf" srcId="{6EC960BD-5DC5-40CE-8FC5-CB102BD768E6}" destId="{2F0A68BD-C8C3-4859-ADC5-348285BD3F1E}" srcOrd="0" destOrd="0" presId="urn:microsoft.com/office/officeart/2016/7/layout/VerticalSolidActionList"/>
    <dgm:cxn modelId="{E53A3553-1E47-423D-9E29-79D979D25072}" type="presOf" srcId="{0D132BD5-AE62-40BB-9606-15C418098CF1}" destId="{3C2A3604-E940-4C82-A34B-2449630C8414}" srcOrd="0" destOrd="0" presId="urn:microsoft.com/office/officeart/2016/7/layout/VerticalSolidActionList"/>
    <dgm:cxn modelId="{E0FEDA61-94E5-4669-B7CF-0A3F40846DF5}" srcId="{EA90571F-82AC-4736-906B-A2088B493213}" destId="{51A67080-F082-4238-A546-A7FF0BA892E3}" srcOrd="1" destOrd="0" parTransId="{EF91592F-C81A-463B-A253-63E17112E132}" sibTransId="{E88FFF90-20EE-408A-A55C-CB00F66C8B90}"/>
    <dgm:cxn modelId="{FFEA9388-2DCF-4125-A1EC-206CEA5C4B6A}" srcId="{EA90571F-82AC-4736-906B-A2088B493213}" destId="{D56FEFA3-65A8-47B2-B88D-07952FFAF44B}" srcOrd="2" destOrd="0" parTransId="{B197254E-9D58-40B2-86B1-C36A8650AC76}" sibTransId="{DBFF1398-8139-41B0-962D-B7D1386A03BC}"/>
    <dgm:cxn modelId="{34AB809F-152A-4E2E-8715-B17452E66BA3}" srcId="{EA90571F-82AC-4736-906B-A2088B493213}" destId="{4EA49894-407C-49C6-93E5-DF951A313FBB}" srcOrd="0" destOrd="0" parTransId="{EF6DE531-3F48-4022-8023-BBEF3A865CD7}" sibTransId="{E5F3A82A-3724-4D0F-9823-02D6D019E1E4}"/>
    <dgm:cxn modelId="{637FA5A4-2320-400B-B73E-3048C0918EEA}" type="presOf" srcId="{4EA49894-407C-49C6-93E5-DF951A313FBB}" destId="{BFC09AD5-8503-44CD-BB57-993137649106}" srcOrd="0" destOrd="0" presId="urn:microsoft.com/office/officeart/2016/7/layout/VerticalSolidActionList"/>
    <dgm:cxn modelId="{53911BA9-9ECC-4B99-9A36-A6855E019010}" srcId="{51A67080-F082-4238-A546-A7FF0BA892E3}" destId="{0D132BD5-AE62-40BB-9606-15C418098CF1}" srcOrd="0" destOrd="0" parTransId="{0A09B4BF-1B23-4C40-8283-CD390789170E}" sibTransId="{AD504CE0-50D1-4AF9-AC8D-5CF76FA81664}"/>
    <dgm:cxn modelId="{421282BD-2928-4FBA-804F-83B7C5477832}" type="presOf" srcId="{EA90571F-82AC-4736-906B-A2088B493213}" destId="{4579AF35-7EC6-412A-9D1A-14D3F27C96F4}" srcOrd="0" destOrd="0" presId="urn:microsoft.com/office/officeart/2016/7/layout/VerticalSolidActionList"/>
    <dgm:cxn modelId="{27F493ED-41AF-449B-8A90-FBFA895349E4}" type="presOf" srcId="{DC51B750-1BBE-4C1C-A208-0218A73A3FD1}" destId="{4C50F884-FB03-4AD6-A732-918990129CD0}" srcOrd="0" destOrd="0" presId="urn:microsoft.com/office/officeart/2016/7/layout/VerticalSolidActionList"/>
    <dgm:cxn modelId="{CFB4FA9F-8473-44F8-9853-90EF9D356D65}" type="presParOf" srcId="{4579AF35-7EC6-412A-9D1A-14D3F27C96F4}" destId="{E4722582-B9AC-4EAB-B541-E7B8DA03EF73}" srcOrd="0" destOrd="0" presId="urn:microsoft.com/office/officeart/2016/7/layout/VerticalSolidActionList"/>
    <dgm:cxn modelId="{77FB15C3-D401-41D7-B14E-FB21FC19DB36}" type="presParOf" srcId="{E4722582-B9AC-4EAB-B541-E7B8DA03EF73}" destId="{BFC09AD5-8503-44CD-BB57-993137649106}" srcOrd="0" destOrd="0" presId="urn:microsoft.com/office/officeart/2016/7/layout/VerticalSolidActionList"/>
    <dgm:cxn modelId="{5A42BFB1-3C00-4BF4-B1DC-00CDDC7B39A7}" type="presParOf" srcId="{E4722582-B9AC-4EAB-B541-E7B8DA03EF73}" destId="{2F0A68BD-C8C3-4859-ADC5-348285BD3F1E}" srcOrd="1" destOrd="0" presId="urn:microsoft.com/office/officeart/2016/7/layout/VerticalSolidActionList"/>
    <dgm:cxn modelId="{3331C3A3-C770-4178-91EA-4E7C02814B9E}" type="presParOf" srcId="{4579AF35-7EC6-412A-9D1A-14D3F27C96F4}" destId="{41A9DBD1-D061-41B2-811F-E059468ACED9}" srcOrd="1" destOrd="0" presId="urn:microsoft.com/office/officeart/2016/7/layout/VerticalSolidActionList"/>
    <dgm:cxn modelId="{57A574E9-307E-40BB-BCCF-3C53189A2D32}" type="presParOf" srcId="{4579AF35-7EC6-412A-9D1A-14D3F27C96F4}" destId="{73B89F79-48C5-4A51-BC7C-2D286EFAA830}" srcOrd="2" destOrd="0" presId="urn:microsoft.com/office/officeart/2016/7/layout/VerticalSolidActionList"/>
    <dgm:cxn modelId="{6494C4F1-C3AB-43F8-B3C0-46E046B335C6}" type="presParOf" srcId="{73B89F79-48C5-4A51-BC7C-2D286EFAA830}" destId="{3EF1DCB5-524A-4F25-820F-99E2946D4F8B}" srcOrd="0" destOrd="0" presId="urn:microsoft.com/office/officeart/2016/7/layout/VerticalSolidActionList"/>
    <dgm:cxn modelId="{6E2167D3-0A9C-4A88-AA87-13956F380A2E}" type="presParOf" srcId="{73B89F79-48C5-4A51-BC7C-2D286EFAA830}" destId="{3C2A3604-E940-4C82-A34B-2449630C8414}" srcOrd="1" destOrd="0" presId="urn:microsoft.com/office/officeart/2016/7/layout/VerticalSolidActionList"/>
    <dgm:cxn modelId="{ED35B0FE-E886-4D13-BF2E-6DB74CBD8B82}" type="presParOf" srcId="{4579AF35-7EC6-412A-9D1A-14D3F27C96F4}" destId="{6D2F5DAC-D637-4C34-8C58-DAA6DBD190A1}" srcOrd="3" destOrd="0" presId="urn:microsoft.com/office/officeart/2016/7/layout/VerticalSolidActionList"/>
    <dgm:cxn modelId="{72E32BEE-6A07-4A6A-A934-73136A549123}" type="presParOf" srcId="{4579AF35-7EC6-412A-9D1A-14D3F27C96F4}" destId="{4E9CDA3B-C008-4342-A210-F266ADCBBFB0}" srcOrd="4" destOrd="0" presId="urn:microsoft.com/office/officeart/2016/7/layout/VerticalSolidActionList"/>
    <dgm:cxn modelId="{59DCC49C-8FD0-433E-BEA8-EA16DA39F966}" type="presParOf" srcId="{4E9CDA3B-C008-4342-A210-F266ADCBBFB0}" destId="{72C5BD3F-8341-44F0-8F37-0D92AAB59736}" srcOrd="0" destOrd="0" presId="urn:microsoft.com/office/officeart/2016/7/layout/VerticalSolidActionList"/>
    <dgm:cxn modelId="{489FDE85-1983-43A1-ABF4-DC67E80594D5}" type="presParOf" srcId="{4E9CDA3B-C008-4342-A210-F266ADCBBFB0}" destId="{4C50F884-FB03-4AD6-A732-918990129CD0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9878BE-80E6-4549-AB1E-DBDE9357546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984F18-A1FB-4114-993A-D6CA0FE8474D}">
      <dgm:prSet/>
      <dgm:spPr>
        <a:solidFill>
          <a:srgbClr val="7EA3D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>
              <a:solidFill>
                <a:schemeClr val="bg1"/>
              </a:solidFill>
            </a:rPr>
            <a:t>Family structure in Tribal communities </a:t>
          </a:r>
        </a:p>
      </dgm:t>
    </dgm:pt>
    <dgm:pt modelId="{67E2BD4E-9541-479B-8A21-C65FABFECE05}" type="parTrans" cxnId="{BD087ADB-8BB0-4F8B-9167-223D553CCBB7}">
      <dgm:prSet/>
      <dgm:spPr/>
      <dgm:t>
        <a:bodyPr/>
        <a:lstStyle/>
        <a:p>
          <a:endParaRPr lang="en-US"/>
        </a:p>
      </dgm:t>
    </dgm:pt>
    <dgm:pt modelId="{E0CF32A5-9433-47BD-A3C8-9AF90F36538E}" type="sibTrans" cxnId="{BD087ADB-8BB0-4F8B-9167-223D553CCBB7}">
      <dgm:prSet/>
      <dgm:spPr/>
      <dgm:t>
        <a:bodyPr/>
        <a:lstStyle/>
        <a:p>
          <a:endParaRPr lang="en-US"/>
        </a:p>
      </dgm:t>
    </dgm:pt>
    <dgm:pt modelId="{C12F2FE4-3B8D-4256-864C-B99399F7F06B}">
      <dgm:prSet/>
      <dgm:spPr>
        <a:solidFill>
          <a:srgbClr val="7EA3D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>
              <a:solidFill>
                <a:schemeClr val="bg1"/>
              </a:solidFill>
            </a:rPr>
            <a:t>Faith and belief in Traditional Medicine</a:t>
          </a:r>
        </a:p>
      </dgm:t>
    </dgm:pt>
    <dgm:pt modelId="{03589209-2F52-4B62-89E9-56B22800A40B}" type="parTrans" cxnId="{B1170803-3A1C-4424-8BE5-7630AF88FEDD}">
      <dgm:prSet/>
      <dgm:spPr/>
      <dgm:t>
        <a:bodyPr/>
        <a:lstStyle/>
        <a:p>
          <a:endParaRPr lang="en-US"/>
        </a:p>
      </dgm:t>
    </dgm:pt>
    <dgm:pt modelId="{FA0F54A7-B96B-4C07-B19E-9812484E5861}" type="sibTrans" cxnId="{B1170803-3A1C-4424-8BE5-7630AF88FEDD}">
      <dgm:prSet/>
      <dgm:spPr/>
      <dgm:t>
        <a:bodyPr/>
        <a:lstStyle/>
        <a:p>
          <a:endParaRPr lang="en-US"/>
        </a:p>
      </dgm:t>
    </dgm:pt>
    <dgm:pt modelId="{8A59C4CC-3B83-4B9A-B5C8-FBC4143117BB}">
      <dgm:prSet/>
      <dgm:spPr>
        <a:solidFill>
          <a:srgbClr val="7EA3D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>
              <a:solidFill>
                <a:schemeClr val="bg1"/>
              </a:solidFill>
            </a:rPr>
            <a:t>Role of prayer and ceremony</a:t>
          </a:r>
        </a:p>
      </dgm:t>
    </dgm:pt>
    <dgm:pt modelId="{F9A96D3C-5C9F-4502-8CC3-D071CB970F1A}" type="parTrans" cxnId="{B8A7B7CE-960D-47A5-8D80-EDBE16B3995F}">
      <dgm:prSet/>
      <dgm:spPr/>
      <dgm:t>
        <a:bodyPr/>
        <a:lstStyle/>
        <a:p>
          <a:endParaRPr lang="en-US"/>
        </a:p>
      </dgm:t>
    </dgm:pt>
    <dgm:pt modelId="{F23875FB-4C46-45E2-AB60-1D97252C902F}" type="sibTrans" cxnId="{B8A7B7CE-960D-47A5-8D80-EDBE16B3995F}">
      <dgm:prSet/>
      <dgm:spPr/>
      <dgm:t>
        <a:bodyPr/>
        <a:lstStyle/>
        <a:p>
          <a:endParaRPr lang="en-US"/>
        </a:p>
      </dgm:t>
    </dgm:pt>
    <dgm:pt modelId="{84B1BCAC-0D55-4BDF-B063-7E58C4C7EEE4}">
      <dgm:prSet/>
      <dgm:spPr>
        <a:solidFill>
          <a:srgbClr val="7EA3D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>
              <a:solidFill>
                <a:schemeClr val="bg1"/>
              </a:solidFill>
            </a:rPr>
            <a:t>Assumptions</a:t>
          </a:r>
        </a:p>
      </dgm:t>
    </dgm:pt>
    <dgm:pt modelId="{C17950B3-9D85-4450-9DA1-82A7FF496BE3}" type="parTrans" cxnId="{B51F9E0F-06DE-4505-ACA3-1CAEDEC81A64}">
      <dgm:prSet/>
      <dgm:spPr/>
      <dgm:t>
        <a:bodyPr/>
        <a:lstStyle/>
        <a:p>
          <a:endParaRPr lang="en-US"/>
        </a:p>
      </dgm:t>
    </dgm:pt>
    <dgm:pt modelId="{D1C3CB4D-927A-4B14-8EB5-C9C62B58D947}" type="sibTrans" cxnId="{B51F9E0F-06DE-4505-ACA3-1CAEDEC81A64}">
      <dgm:prSet/>
      <dgm:spPr/>
      <dgm:t>
        <a:bodyPr/>
        <a:lstStyle/>
        <a:p>
          <a:endParaRPr lang="en-US"/>
        </a:p>
      </dgm:t>
    </dgm:pt>
    <dgm:pt modelId="{A4A11A5E-7C46-420D-A57B-FFD358CCF0C1}">
      <dgm:prSet/>
      <dgm:spPr>
        <a:solidFill>
          <a:srgbClr val="7EA3D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>
              <a:solidFill>
                <a:schemeClr val="bg1"/>
              </a:solidFill>
            </a:rPr>
            <a:t>Body language and gestures</a:t>
          </a:r>
        </a:p>
      </dgm:t>
    </dgm:pt>
    <dgm:pt modelId="{8262BF3A-B571-4F97-8913-F41ABBE2AC8C}" type="parTrans" cxnId="{726C2608-391E-42E8-B84F-9D1EB248B019}">
      <dgm:prSet/>
      <dgm:spPr/>
      <dgm:t>
        <a:bodyPr/>
        <a:lstStyle/>
        <a:p>
          <a:endParaRPr lang="en-US"/>
        </a:p>
      </dgm:t>
    </dgm:pt>
    <dgm:pt modelId="{94FDC544-CE23-48A4-9119-55C37EB3E580}" type="sibTrans" cxnId="{726C2608-391E-42E8-B84F-9D1EB248B019}">
      <dgm:prSet/>
      <dgm:spPr/>
      <dgm:t>
        <a:bodyPr/>
        <a:lstStyle/>
        <a:p>
          <a:endParaRPr lang="en-US"/>
        </a:p>
      </dgm:t>
    </dgm:pt>
    <dgm:pt modelId="{84C8CD78-D034-4D17-AB07-95E6F3119503}" type="pres">
      <dgm:prSet presAssocID="{209878BE-80E6-4549-AB1E-DBDE9357546E}" presName="diagram" presStyleCnt="0">
        <dgm:presLayoutVars>
          <dgm:dir/>
          <dgm:resizeHandles val="exact"/>
        </dgm:presLayoutVars>
      </dgm:prSet>
      <dgm:spPr/>
    </dgm:pt>
    <dgm:pt modelId="{FD62E056-8BB1-4439-894F-0BA50DB210DD}" type="pres">
      <dgm:prSet presAssocID="{B0984F18-A1FB-4114-993A-D6CA0FE8474D}" presName="node" presStyleLbl="node1" presStyleIdx="0" presStyleCnt="5">
        <dgm:presLayoutVars>
          <dgm:bulletEnabled val="1"/>
        </dgm:presLayoutVars>
      </dgm:prSet>
      <dgm:spPr/>
    </dgm:pt>
    <dgm:pt modelId="{A8F4985E-BEB3-4B95-AA67-8321686F36BD}" type="pres">
      <dgm:prSet presAssocID="{E0CF32A5-9433-47BD-A3C8-9AF90F36538E}" presName="sibTrans" presStyleCnt="0"/>
      <dgm:spPr/>
    </dgm:pt>
    <dgm:pt modelId="{67382F05-B356-4D4A-9DDB-841FF00D51DA}" type="pres">
      <dgm:prSet presAssocID="{C12F2FE4-3B8D-4256-864C-B99399F7F06B}" presName="node" presStyleLbl="node1" presStyleIdx="1" presStyleCnt="5">
        <dgm:presLayoutVars>
          <dgm:bulletEnabled val="1"/>
        </dgm:presLayoutVars>
      </dgm:prSet>
      <dgm:spPr/>
    </dgm:pt>
    <dgm:pt modelId="{413AB19B-082A-4DF0-A2C7-050728197EED}" type="pres">
      <dgm:prSet presAssocID="{FA0F54A7-B96B-4C07-B19E-9812484E5861}" presName="sibTrans" presStyleCnt="0"/>
      <dgm:spPr/>
    </dgm:pt>
    <dgm:pt modelId="{96081778-8941-4C6C-B76C-F122A8CB892B}" type="pres">
      <dgm:prSet presAssocID="{8A59C4CC-3B83-4B9A-B5C8-FBC4143117BB}" presName="node" presStyleLbl="node1" presStyleIdx="2" presStyleCnt="5">
        <dgm:presLayoutVars>
          <dgm:bulletEnabled val="1"/>
        </dgm:presLayoutVars>
      </dgm:prSet>
      <dgm:spPr/>
    </dgm:pt>
    <dgm:pt modelId="{AFC34912-095C-46C8-B82E-F53E7972C69A}" type="pres">
      <dgm:prSet presAssocID="{F23875FB-4C46-45E2-AB60-1D97252C902F}" presName="sibTrans" presStyleCnt="0"/>
      <dgm:spPr/>
    </dgm:pt>
    <dgm:pt modelId="{F29011D9-11E1-4797-A56C-94CC8C48C79E}" type="pres">
      <dgm:prSet presAssocID="{84B1BCAC-0D55-4BDF-B063-7E58C4C7EEE4}" presName="node" presStyleLbl="node1" presStyleIdx="3" presStyleCnt="5">
        <dgm:presLayoutVars>
          <dgm:bulletEnabled val="1"/>
        </dgm:presLayoutVars>
      </dgm:prSet>
      <dgm:spPr/>
    </dgm:pt>
    <dgm:pt modelId="{FEB7C55D-C1B7-4805-A405-5894EF69C9B7}" type="pres">
      <dgm:prSet presAssocID="{D1C3CB4D-927A-4B14-8EB5-C9C62B58D947}" presName="sibTrans" presStyleCnt="0"/>
      <dgm:spPr/>
    </dgm:pt>
    <dgm:pt modelId="{489C2EF3-D8C4-47F3-A93D-26CC4D5444B0}" type="pres">
      <dgm:prSet presAssocID="{A4A11A5E-7C46-420D-A57B-FFD358CCF0C1}" presName="node" presStyleLbl="node1" presStyleIdx="4" presStyleCnt="5">
        <dgm:presLayoutVars>
          <dgm:bulletEnabled val="1"/>
        </dgm:presLayoutVars>
      </dgm:prSet>
      <dgm:spPr/>
    </dgm:pt>
  </dgm:ptLst>
  <dgm:cxnLst>
    <dgm:cxn modelId="{B1170803-3A1C-4424-8BE5-7630AF88FEDD}" srcId="{209878BE-80E6-4549-AB1E-DBDE9357546E}" destId="{C12F2FE4-3B8D-4256-864C-B99399F7F06B}" srcOrd="1" destOrd="0" parTransId="{03589209-2F52-4B62-89E9-56B22800A40B}" sibTransId="{FA0F54A7-B96B-4C07-B19E-9812484E5861}"/>
    <dgm:cxn modelId="{726C2608-391E-42E8-B84F-9D1EB248B019}" srcId="{209878BE-80E6-4549-AB1E-DBDE9357546E}" destId="{A4A11A5E-7C46-420D-A57B-FFD358CCF0C1}" srcOrd="4" destOrd="0" parTransId="{8262BF3A-B571-4F97-8913-F41ABBE2AC8C}" sibTransId="{94FDC544-CE23-48A4-9119-55C37EB3E580}"/>
    <dgm:cxn modelId="{B51F9E0F-06DE-4505-ACA3-1CAEDEC81A64}" srcId="{209878BE-80E6-4549-AB1E-DBDE9357546E}" destId="{84B1BCAC-0D55-4BDF-B063-7E58C4C7EEE4}" srcOrd="3" destOrd="0" parTransId="{C17950B3-9D85-4450-9DA1-82A7FF496BE3}" sibTransId="{D1C3CB4D-927A-4B14-8EB5-C9C62B58D947}"/>
    <dgm:cxn modelId="{AFCA541D-8402-4885-AAF7-DFFDE417C91C}" type="presOf" srcId="{8A59C4CC-3B83-4B9A-B5C8-FBC4143117BB}" destId="{96081778-8941-4C6C-B76C-F122A8CB892B}" srcOrd="0" destOrd="0" presId="urn:microsoft.com/office/officeart/2005/8/layout/default"/>
    <dgm:cxn modelId="{3737ED47-C5CC-4FCB-BE60-810B1A889ED3}" type="presOf" srcId="{A4A11A5E-7C46-420D-A57B-FFD358CCF0C1}" destId="{489C2EF3-D8C4-47F3-A93D-26CC4D5444B0}" srcOrd="0" destOrd="0" presId="urn:microsoft.com/office/officeart/2005/8/layout/default"/>
    <dgm:cxn modelId="{AFF54C55-6CE3-45DA-9464-F8ABC0FC6F34}" type="presOf" srcId="{84B1BCAC-0D55-4BDF-B063-7E58C4C7EEE4}" destId="{F29011D9-11E1-4797-A56C-94CC8C48C79E}" srcOrd="0" destOrd="0" presId="urn:microsoft.com/office/officeart/2005/8/layout/default"/>
    <dgm:cxn modelId="{361B1395-ECFD-4745-883D-9E2F3845D5D3}" type="presOf" srcId="{209878BE-80E6-4549-AB1E-DBDE9357546E}" destId="{84C8CD78-D034-4D17-AB07-95E6F3119503}" srcOrd="0" destOrd="0" presId="urn:microsoft.com/office/officeart/2005/8/layout/default"/>
    <dgm:cxn modelId="{89BDE3AE-1D20-4253-AB0B-4EDF50BF592C}" type="presOf" srcId="{C12F2FE4-3B8D-4256-864C-B99399F7F06B}" destId="{67382F05-B356-4D4A-9DDB-841FF00D51DA}" srcOrd="0" destOrd="0" presId="urn:microsoft.com/office/officeart/2005/8/layout/default"/>
    <dgm:cxn modelId="{B8A7B7CE-960D-47A5-8D80-EDBE16B3995F}" srcId="{209878BE-80E6-4549-AB1E-DBDE9357546E}" destId="{8A59C4CC-3B83-4B9A-B5C8-FBC4143117BB}" srcOrd="2" destOrd="0" parTransId="{F9A96D3C-5C9F-4502-8CC3-D071CB970F1A}" sibTransId="{F23875FB-4C46-45E2-AB60-1D97252C902F}"/>
    <dgm:cxn modelId="{35F4EDD3-74DF-46E9-9E07-69DD7F812F8F}" type="presOf" srcId="{B0984F18-A1FB-4114-993A-D6CA0FE8474D}" destId="{FD62E056-8BB1-4439-894F-0BA50DB210DD}" srcOrd="0" destOrd="0" presId="urn:microsoft.com/office/officeart/2005/8/layout/default"/>
    <dgm:cxn modelId="{BD087ADB-8BB0-4F8B-9167-223D553CCBB7}" srcId="{209878BE-80E6-4549-AB1E-DBDE9357546E}" destId="{B0984F18-A1FB-4114-993A-D6CA0FE8474D}" srcOrd="0" destOrd="0" parTransId="{67E2BD4E-9541-479B-8A21-C65FABFECE05}" sibTransId="{E0CF32A5-9433-47BD-A3C8-9AF90F36538E}"/>
    <dgm:cxn modelId="{30E0B5CE-3DA5-4A2A-888A-B243A75682FA}" type="presParOf" srcId="{84C8CD78-D034-4D17-AB07-95E6F3119503}" destId="{FD62E056-8BB1-4439-894F-0BA50DB210DD}" srcOrd="0" destOrd="0" presId="urn:microsoft.com/office/officeart/2005/8/layout/default"/>
    <dgm:cxn modelId="{6105FE2F-8274-4522-B4D6-0BF4CAB72C1A}" type="presParOf" srcId="{84C8CD78-D034-4D17-AB07-95E6F3119503}" destId="{A8F4985E-BEB3-4B95-AA67-8321686F36BD}" srcOrd="1" destOrd="0" presId="urn:microsoft.com/office/officeart/2005/8/layout/default"/>
    <dgm:cxn modelId="{5619954E-F2C4-411E-9B73-F7B87B2CD6DB}" type="presParOf" srcId="{84C8CD78-D034-4D17-AB07-95E6F3119503}" destId="{67382F05-B356-4D4A-9DDB-841FF00D51DA}" srcOrd="2" destOrd="0" presId="urn:microsoft.com/office/officeart/2005/8/layout/default"/>
    <dgm:cxn modelId="{3C9FA0F7-E7DA-4919-B22F-840A7F60ABE1}" type="presParOf" srcId="{84C8CD78-D034-4D17-AB07-95E6F3119503}" destId="{413AB19B-082A-4DF0-A2C7-050728197EED}" srcOrd="3" destOrd="0" presId="urn:microsoft.com/office/officeart/2005/8/layout/default"/>
    <dgm:cxn modelId="{C11F5230-CA12-42AF-9328-9F8EC41F093F}" type="presParOf" srcId="{84C8CD78-D034-4D17-AB07-95E6F3119503}" destId="{96081778-8941-4C6C-B76C-F122A8CB892B}" srcOrd="4" destOrd="0" presId="urn:microsoft.com/office/officeart/2005/8/layout/default"/>
    <dgm:cxn modelId="{0A1E0F7A-856D-40AF-9EA9-D4F5DDD2BB33}" type="presParOf" srcId="{84C8CD78-D034-4D17-AB07-95E6F3119503}" destId="{AFC34912-095C-46C8-B82E-F53E7972C69A}" srcOrd="5" destOrd="0" presId="urn:microsoft.com/office/officeart/2005/8/layout/default"/>
    <dgm:cxn modelId="{6BF97240-016B-4CA1-A90D-49C6041CBA8D}" type="presParOf" srcId="{84C8CD78-D034-4D17-AB07-95E6F3119503}" destId="{F29011D9-11E1-4797-A56C-94CC8C48C79E}" srcOrd="6" destOrd="0" presId="urn:microsoft.com/office/officeart/2005/8/layout/default"/>
    <dgm:cxn modelId="{C2184E97-FE46-45DB-921C-27BD02E4E14D}" type="presParOf" srcId="{84C8CD78-D034-4D17-AB07-95E6F3119503}" destId="{FEB7C55D-C1B7-4805-A405-5894EF69C9B7}" srcOrd="7" destOrd="0" presId="urn:microsoft.com/office/officeart/2005/8/layout/default"/>
    <dgm:cxn modelId="{CD398825-F6C0-4973-B9F7-AEB0489D6B79}" type="presParOf" srcId="{84C8CD78-D034-4D17-AB07-95E6F3119503}" destId="{489C2EF3-D8C4-47F3-A93D-26CC4D5444B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ABEC0F-0422-4F01-A6E0-78BF242215C3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6CB904-C2FD-4186-80B8-73F825529C54}">
      <dgm:prSet/>
      <dgm:spPr>
        <a:solidFill>
          <a:srgbClr val="7EA3D7"/>
        </a:solidFill>
      </dgm:spPr>
      <dgm:t>
        <a:bodyPr/>
        <a:lstStyle/>
        <a:p>
          <a:r>
            <a:rPr lang="en-US">
              <a:solidFill>
                <a:schemeClr val="bg1"/>
              </a:solidFill>
            </a:rPr>
            <a:t>Definition of Historical Trauma </a:t>
          </a:r>
        </a:p>
      </dgm:t>
    </dgm:pt>
    <dgm:pt modelId="{B2FA656E-5D33-4F64-8079-7737FC1C70B1}" type="parTrans" cxnId="{F167973B-C146-4F7C-8791-3E857428BEF3}">
      <dgm:prSet/>
      <dgm:spPr/>
      <dgm:t>
        <a:bodyPr/>
        <a:lstStyle/>
        <a:p>
          <a:endParaRPr lang="en-US"/>
        </a:p>
      </dgm:t>
    </dgm:pt>
    <dgm:pt modelId="{8FCB4510-C94A-4FA3-829A-C987F18534F8}" type="sibTrans" cxnId="{F167973B-C146-4F7C-8791-3E857428BEF3}">
      <dgm:prSet/>
      <dgm:spPr/>
      <dgm:t>
        <a:bodyPr/>
        <a:lstStyle/>
        <a:p>
          <a:endParaRPr lang="en-US"/>
        </a:p>
      </dgm:t>
    </dgm:pt>
    <dgm:pt modelId="{6B69E256-1026-4D20-8D2F-105C8F709602}">
      <dgm:prSet/>
      <dgm:spPr>
        <a:solidFill>
          <a:srgbClr val="7EA3D7"/>
        </a:solidFill>
      </dgm:spPr>
      <dgm:t>
        <a:bodyPr/>
        <a:lstStyle/>
        <a:p>
          <a:r>
            <a:rPr lang="en-US">
              <a:solidFill>
                <a:schemeClr val="bg1"/>
              </a:solidFill>
            </a:rPr>
            <a:t>Boarding School era</a:t>
          </a:r>
        </a:p>
      </dgm:t>
    </dgm:pt>
    <dgm:pt modelId="{759445E5-01E3-40C0-AAD0-BD52C95C8000}" type="parTrans" cxnId="{FDEAECC2-D769-4FD5-BBDB-EFEC947109A3}">
      <dgm:prSet/>
      <dgm:spPr/>
      <dgm:t>
        <a:bodyPr/>
        <a:lstStyle/>
        <a:p>
          <a:endParaRPr lang="en-US"/>
        </a:p>
      </dgm:t>
    </dgm:pt>
    <dgm:pt modelId="{F0D002C9-7DD6-4FC0-92C5-31EE5E88D1D1}" type="sibTrans" cxnId="{FDEAECC2-D769-4FD5-BBDB-EFEC947109A3}">
      <dgm:prSet/>
      <dgm:spPr/>
      <dgm:t>
        <a:bodyPr/>
        <a:lstStyle/>
        <a:p>
          <a:endParaRPr lang="en-US"/>
        </a:p>
      </dgm:t>
    </dgm:pt>
    <dgm:pt modelId="{7FFDA725-9B67-491E-BDA0-67862282B007}">
      <dgm:prSet/>
      <dgm:spPr>
        <a:solidFill>
          <a:srgbClr val="7EA3D7"/>
        </a:solidFill>
      </dgm:spPr>
      <dgm:t>
        <a:bodyPr/>
        <a:lstStyle/>
        <a:p>
          <a:r>
            <a:rPr lang="en-US">
              <a:solidFill>
                <a:schemeClr val="bg1"/>
              </a:solidFill>
            </a:rPr>
            <a:t>Generational Trauma effects </a:t>
          </a:r>
        </a:p>
      </dgm:t>
    </dgm:pt>
    <dgm:pt modelId="{E990D5ED-3311-465B-8F6C-71BF09721A24}" type="parTrans" cxnId="{F459423A-5AD0-4755-917B-04B92B3835C4}">
      <dgm:prSet/>
      <dgm:spPr/>
      <dgm:t>
        <a:bodyPr/>
        <a:lstStyle/>
        <a:p>
          <a:endParaRPr lang="en-US"/>
        </a:p>
      </dgm:t>
    </dgm:pt>
    <dgm:pt modelId="{0CAC6CC3-5064-40A7-94A8-0F294B56D332}" type="sibTrans" cxnId="{F459423A-5AD0-4755-917B-04B92B3835C4}">
      <dgm:prSet/>
      <dgm:spPr/>
      <dgm:t>
        <a:bodyPr/>
        <a:lstStyle/>
        <a:p>
          <a:endParaRPr lang="en-US"/>
        </a:p>
      </dgm:t>
    </dgm:pt>
    <dgm:pt modelId="{2277C629-A88F-4707-AA66-C88DE5409366}">
      <dgm:prSet/>
      <dgm:spPr>
        <a:solidFill>
          <a:srgbClr val="7EA3D7"/>
        </a:solidFill>
      </dgm:spPr>
      <dgm:t>
        <a:bodyPr/>
        <a:lstStyle/>
        <a:p>
          <a:r>
            <a:rPr lang="en-US">
              <a:solidFill>
                <a:schemeClr val="bg1"/>
              </a:solidFill>
            </a:rPr>
            <a:t>Fairness and responsibility </a:t>
          </a:r>
        </a:p>
      </dgm:t>
    </dgm:pt>
    <dgm:pt modelId="{085B8D56-7187-4FE6-B6D1-0FD1A4335B49}" type="parTrans" cxnId="{8D77042E-7A9B-4C42-8035-D39927762CDD}">
      <dgm:prSet/>
      <dgm:spPr/>
      <dgm:t>
        <a:bodyPr/>
        <a:lstStyle/>
        <a:p>
          <a:endParaRPr lang="en-US"/>
        </a:p>
      </dgm:t>
    </dgm:pt>
    <dgm:pt modelId="{84835E1E-DB0E-4275-AFB3-789682C75210}" type="sibTrans" cxnId="{8D77042E-7A9B-4C42-8035-D39927762CDD}">
      <dgm:prSet/>
      <dgm:spPr/>
      <dgm:t>
        <a:bodyPr/>
        <a:lstStyle/>
        <a:p>
          <a:endParaRPr lang="en-US"/>
        </a:p>
      </dgm:t>
    </dgm:pt>
    <dgm:pt modelId="{12B930EF-7178-486C-8591-FD5226DA4A46}" type="pres">
      <dgm:prSet presAssocID="{58ABEC0F-0422-4F01-A6E0-78BF242215C3}" presName="matrix" presStyleCnt="0">
        <dgm:presLayoutVars>
          <dgm:chMax val="1"/>
          <dgm:dir/>
          <dgm:resizeHandles val="exact"/>
        </dgm:presLayoutVars>
      </dgm:prSet>
      <dgm:spPr/>
    </dgm:pt>
    <dgm:pt modelId="{4CA1A61E-53FC-48C2-8FC8-32FA5E63EB1F}" type="pres">
      <dgm:prSet presAssocID="{58ABEC0F-0422-4F01-A6E0-78BF242215C3}" presName="diamond" presStyleLbl="bgShp" presStyleIdx="0" presStyleCnt="1"/>
      <dgm:spPr/>
    </dgm:pt>
    <dgm:pt modelId="{A4A87E03-2B64-44D2-AB70-556C24B5ECD0}" type="pres">
      <dgm:prSet presAssocID="{58ABEC0F-0422-4F01-A6E0-78BF242215C3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86F9421-C928-4462-AEFD-28353903A871}" type="pres">
      <dgm:prSet presAssocID="{58ABEC0F-0422-4F01-A6E0-78BF242215C3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BCB5BA7-87E3-4DD9-BDDC-AA0FA7D1639D}" type="pres">
      <dgm:prSet presAssocID="{58ABEC0F-0422-4F01-A6E0-78BF242215C3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22C0904-A890-4C93-9452-8A021E3B0B63}" type="pres">
      <dgm:prSet presAssocID="{58ABEC0F-0422-4F01-A6E0-78BF242215C3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D77042E-7A9B-4C42-8035-D39927762CDD}" srcId="{58ABEC0F-0422-4F01-A6E0-78BF242215C3}" destId="{2277C629-A88F-4707-AA66-C88DE5409366}" srcOrd="3" destOrd="0" parTransId="{085B8D56-7187-4FE6-B6D1-0FD1A4335B49}" sibTransId="{84835E1E-DB0E-4275-AFB3-789682C75210}"/>
    <dgm:cxn modelId="{F459423A-5AD0-4755-917B-04B92B3835C4}" srcId="{58ABEC0F-0422-4F01-A6E0-78BF242215C3}" destId="{7FFDA725-9B67-491E-BDA0-67862282B007}" srcOrd="2" destOrd="0" parTransId="{E990D5ED-3311-465B-8F6C-71BF09721A24}" sibTransId="{0CAC6CC3-5064-40A7-94A8-0F294B56D332}"/>
    <dgm:cxn modelId="{F167973B-C146-4F7C-8791-3E857428BEF3}" srcId="{58ABEC0F-0422-4F01-A6E0-78BF242215C3}" destId="{476CB904-C2FD-4186-80B8-73F825529C54}" srcOrd="0" destOrd="0" parTransId="{B2FA656E-5D33-4F64-8079-7737FC1C70B1}" sibTransId="{8FCB4510-C94A-4FA3-829A-C987F18534F8}"/>
    <dgm:cxn modelId="{77F09B3D-7465-4333-9415-4401CC8D1955}" type="presOf" srcId="{58ABEC0F-0422-4F01-A6E0-78BF242215C3}" destId="{12B930EF-7178-486C-8591-FD5226DA4A46}" srcOrd="0" destOrd="0" presId="urn:microsoft.com/office/officeart/2005/8/layout/matrix3"/>
    <dgm:cxn modelId="{B243694C-4EDF-482C-9A5E-8A8102B4A16F}" type="presOf" srcId="{2277C629-A88F-4707-AA66-C88DE5409366}" destId="{122C0904-A890-4C93-9452-8A021E3B0B63}" srcOrd="0" destOrd="0" presId="urn:microsoft.com/office/officeart/2005/8/layout/matrix3"/>
    <dgm:cxn modelId="{EC96AA4E-3389-4DFC-959E-BF736C6C15E9}" type="presOf" srcId="{7FFDA725-9B67-491E-BDA0-67862282B007}" destId="{5BCB5BA7-87E3-4DD9-BDDC-AA0FA7D1639D}" srcOrd="0" destOrd="0" presId="urn:microsoft.com/office/officeart/2005/8/layout/matrix3"/>
    <dgm:cxn modelId="{21497F9D-5C4C-42A2-8D97-3100D2519825}" type="presOf" srcId="{476CB904-C2FD-4186-80B8-73F825529C54}" destId="{A4A87E03-2B64-44D2-AB70-556C24B5ECD0}" srcOrd="0" destOrd="0" presId="urn:microsoft.com/office/officeart/2005/8/layout/matrix3"/>
    <dgm:cxn modelId="{FDEAECC2-D769-4FD5-BBDB-EFEC947109A3}" srcId="{58ABEC0F-0422-4F01-A6E0-78BF242215C3}" destId="{6B69E256-1026-4D20-8D2F-105C8F709602}" srcOrd="1" destOrd="0" parTransId="{759445E5-01E3-40C0-AAD0-BD52C95C8000}" sibTransId="{F0D002C9-7DD6-4FC0-92C5-31EE5E88D1D1}"/>
    <dgm:cxn modelId="{313066EA-64EE-43D0-A0FC-8FEDA86A95F5}" type="presOf" srcId="{6B69E256-1026-4D20-8D2F-105C8F709602}" destId="{E86F9421-C928-4462-AEFD-28353903A871}" srcOrd="0" destOrd="0" presId="urn:microsoft.com/office/officeart/2005/8/layout/matrix3"/>
    <dgm:cxn modelId="{6E6AE5EB-28AB-4DC0-8193-8E5D122303D8}" type="presParOf" srcId="{12B930EF-7178-486C-8591-FD5226DA4A46}" destId="{4CA1A61E-53FC-48C2-8FC8-32FA5E63EB1F}" srcOrd="0" destOrd="0" presId="urn:microsoft.com/office/officeart/2005/8/layout/matrix3"/>
    <dgm:cxn modelId="{84439CA5-7791-42F7-93EA-02AC56C9E0A6}" type="presParOf" srcId="{12B930EF-7178-486C-8591-FD5226DA4A46}" destId="{A4A87E03-2B64-44D2-AB70-556C24B5ECD0}" srcOrd="1" destOrd="0" presId="urn:microsoft.com/office/officeart/2005/8/layout/matrix3"/>
    <dgm:cxn modelId="{BDCC0404-2624-446B-A217-B5A408E6DCAF}" type="presParOf" srcId="{12B930EF-7178-486C-8591-FD5226DA4A46}" destId="{E86F9421-C928-4462-AEFD-28353903A871}" srcOrd="2" destOrd="0" presId="urn:microsoft.com/office/officeart/2005/8/layout/matrix3"/>
    <dgm:cxn modelId="{58096FB5-3249-4BC7-BD36-4D0F7B4B4719}" type="presParOf" srcId="{12B930EF-7178-486C-8591-FD5226DA4A46}" destId="{5BCB5BA7-87E3-4DD9-BDDC-AA0FA7D1639D}" srcOrd="3" destOrd="0" presId="urn:microsoft.com/office/officeart/2005/8/layout/matrix3"/>
    <dgm:cxn modelId="{31F3B5D0-A30A-4EE1-B343-6DDA22BB58C1}" type="presParOf" srcId="{12B930EF-7178-486C-8591-FD5226DA4A46}" destId="{122C0904-A890-4C93-9452-8A021E3B0B6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CFF02E-EA05-48C9-B055-D4AC1D17E89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4F51D57-D182-4BC7-A8EC-FE1D5BF3B827}">
      <dgm:prSet/>
      <dgm:spPr/>
      <dgm:t>
        <a:bodyPr/>
        <a:lstStyle/>
        <a:p>
          <a:r>
            <a:rPr lang="en-US"/>
            <a:t>Health is NOT merely the absence of disease</a:t>
          </a:r>
        </a:p>
      </dgm:t>
    </dgm:pt>
    <dgm:pt modelId="{683B669D-57EB-4CBD-87A7-E5BA0F98EF3E}" type="parTrans" cxnId="{A0B43853-4460-49DC-BDE3-827B8208A1FA}">
      <dgm:prSet/>
      <dgm:spPr/>
      <dgm:t>
        <a:bodyPr/>
        <a:lstStyle/>
        <a:p>
          <a:endParaRPr lang="en-US"/>
        </a:p>
      </dgm:t>
    </dgm:pt>
    <dgm:pt modelId="{38146950-3EC4-4F2E-BFCA-139A7CDDFB10}" type="sibTrans" cxnId="{A0B43853-4460-49DC-BDE3-827B8208A1FA}">
      <dgm:prSet/>
      <dgm:spPr/>
      <dgm:t>
        <a:bodyPr/>
        <a:lstStyle/>
        <a:p>
          <a:endParaRPr lang="en-US"/>
        </a:p>
      </dgm:t>
    </dgm:pt>
    <dgm:pt modelId="{AD13A15D-EB80-4CFE-BC5E-7DCF5F531090}">
      <dgm:prSet/>
      <dgm:spPr/>
      <dgm:t>
        <a:bodyPr/>
        <a:lstStyle/>
        <a:p>
          <a:r>
            <a:rPr lang="en-US"/>
            <a:t>Balance of mind, body and spirit</a:t>
          </a:r>
        </a:p>
      </dgm:t>
    </dgm:pt>
    <dgm:pt modelId="{0B403589-99D2-4D53-8E86-AD99F8D1D7BA}" type="parTrans" cxnId="{276EF81D-9558-4E88-9422-1D76A5130395}">
      <dgm:prSet/>
      <dgm:spPr/>
      <dgm:t>
        <a:bodyPr/>
        <a:lstStyle/>
        <a:p>
          <a:endParaRPr lang="en-US"/>
        </a:p>
      </dgm:t>
    </dgm:pt>
    <dgm:pt modelId="{9FC52A2A-3C79-49DD-A170-59BA25C74B75}" type="sibTrans" cxnId="{276EF81D-9558-4E88-9422-1D76A5130395}">
      <dgm:prSet/>
      <dgm:spPr/>
      <dgm:t>
        <a:bodyPr/>
        <a:lstStyle/>
        <a:p>
          <a:endParaRPr lang="en-US"/>
        </a:p>
      </dgm:t>
    </dgm:pt>
    <dgm:pt modelId="{2345D76B-11AB-46C6-AE23-A532E308EDC6}">
      <dgm:prSet/>
      <dgm:spPr/>
      <dgm:t>
        <a:bodyPr/>
        <a:lstStyle/>
        <a:p>
          <a:r>
            <a:rPr lang="en-US"/>
            <a:t>Physical, mental and social well-being</a:t>
          </a:r>
        </a:p>
      </dgm:t>
    </dgm:pt>
    <dgm:pt modelId="{8E1028E2-2E4B-4661-ABF2-692399423BC1}" type="parTrans" cxnId="{C46C4BB1-3AED-4893-BE8C-D9D2DA9409FC}">
      <dgm:prSet/>
      <dgm:spPr/>
      <dgm:t>
        <a:bodyPr/>
        <a:lstStyle/>
        <a:p>
          <a:endParaRPr lang="en-US"/>
        </a:p>
      </dgm:t>
    </dgm:pt>
    <dgm:pt modelId="{93B055BC-1D54-4F20-BAB0-6B46CF868ACF}" type="sibTrans" cxnId="{C46C4BB1-3AED-4893-BE8C-D9D2DA9409FC}">
      <dgm:prSet/>
      <dgm:spPr/>
      <dgm:t>
        <a:bodyPr/>
        <a:lstStyle/>
        <a:p>
          <a:endParaRPr lang="en-US"/>
        </a:p>
      </dgm:t>
    </dgm:pt>
    <dgm:pt modelId="{FB312731-DB5A-42E3-8BAA-7176D06E04F4}">
      <dgm:prSet/>
      <dgm:spPr/>
      <dgm:t>
        <a:bodyPr/>
        <a:lstStyle/>
        <a:p>
          <a:r>
            <a:rPr lang="en-US"/>
            <a:t>DIFFERENT for everyone!</a:t>
          </a:r>
        </a:p>
      </dgm:t>
    </dgm:pt>
    <dgm:pt modelId="{451DC461-BA58-4499-9301-F5F5C2BD8B9A}" type="parTrans" cxnId="{A64FDEE5-EA19-4EDC-BFFE-B9B718FC0AEF}">
      <dgm:prSet/>
      <dgm:spPr/>
      <dgm:t>
        <a:bodyPr/>
        <a:lstStyle/>
        <a:p>
          <a:endParaRPr lang="en-US"/>
        </a:p>
      </dgm:t>
    </dgm:pt>
    <dgm:pt modelId="{6F671F22-07C8-4E61-9A31-157F6F56C66A}" type="sibTrans" cxnId="{A64FDEE5-EA19-4EDC-BFFE-B9B718FC0AEF}">
      <dgm:prSet/>
      <dgm:spPr/>
      <dgm:t>
        <a:bodyPr/>
        <a:lstStyle/>
        <a:p>
          <a:endParaRPr lang="en-US"/>
        </a:p>
      </dgm:t>
    </dgm:pt>
    <dgm:pt modelId="{02E5C4D0-67AA-46BE-9888-B8148EC573C1}" type="pres">
      <dgm:prSet presAssocID="{1DCFF02E-EA05-48C9-B055-D4AC1D17E89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2E547CC-B88B-45F5-B2F0-5CC06D2E6D70}" type="pres">
      <dgm:prSet presAssocID="{14F51D57-D182-4BC7-A8EC-FE1D5BF3B827}" presName="hierRoot1" presStyleCnt="0"/>
      <dgm:spPr/>
    </dgm:pt>
    <dgm:pt modelId="{BCF4ED68-73CB-437A-8297-E95FA3AB199C}" type="pres">
      <dgm:prSet presAssocID="{14F51D57-D182-4BC7-A8EC-FE1D5BF3B827}" presName="composite" presStyleCnt="0"/>
      <dgm:spPr/>
    </dgm:pt>
    <dgm:pt modelId="{03A26732-AC16-4467-9692-A4E5E361C09C}" type="pres">
      <dgm:prSet presAssocID="{14F51D57-D182-4BC7-A8EC-FE1D5BF3B827}" presName="background" presStyleLbl="node0" presStyleIdx="0" presStyleCnt="4"/>
      <dgm:spPr>
        <a:solidFill>
          <a:srgbClr val="7EA3D7"/>
        </a:solidFill>
        <a:ln>
          <a:noFill/>
        </a:ln>
      </dgm:spPr>
    </dgm:pt>
    <dgm:pt modelId="{8E605D86-420E-40D8-8ABB-9EF3A1329F11}" type="pres">
      <dgm:prSet presAssocID="{14F51D57-D182-4BC7-A8EC-FE1D5BF3B827}" presName="text" presStyleLbl="fgAcc0" presStyleIdx="0" presStyleCnt="4">
        <dgm:presLayoutVars>
          <dgm:chPref val="3"/>
        </dgm:presLayoutVars>
      </dgm:prSet>
      <dgm:spPr/>
    </dgm:pt>
    <dgm:pt modelId="{4BAA0B7A-6DF6-43B5-B25F-997CFE17623D}" type="pres">
      <dgm:prSet presAssocID="{14F51D57-D182-4BC7-A8EC-FE1D5BF3B827}" presName="hierChild2" presStyleCnt="0"/>
      <dgm:spPr/>
    </dgm:pt>
    <dgm:pt modelId="{04EB53C9-24DD-4E35-8553-070803711DEF}" type="pres">
      <dgm:prSet presAssocID="{AD13A15D-EB80-4CFE-BC5E-7DCF5F531090}" presName="hierRoot1" presStyleCnt="0"/>
      <dgm:spPr/>
    </dgm:pt>
    <dgm:pt modelId="{F0233BDD-4D8D-4DBD-ADE0-88CB8542FCB0}" type="pres">
      <dgm:prSet presAssocID="{AD13A15D-EB80-4CFE-BC5E-7DCF5F531090}" presName="composite" presStyleCnt="0"/>
      <dgm:spPr/>
    </dgm:pt>
    <dgm:pt modelId="{DB6F6688-EBA7-40FF-8AF9-672FB7FC5902}" type="pres">
      <dgm:prSet presAssocID="{AD13A15D-EB80-4CFE-BC5E-7DCF5F531090}" presName="background" presStyleLbl="node0" presStyleIdx="1" presStyleCnt="4"/>
      <dgm:spPr>
        <a:solidFill>
          <a:srgbClr val="7EA3D7"/>
        </a:solidFill>
        <a:ln>
          <a:noFill/>
        </a:ln>
      </dgm:spPr>
    </dgm:pt>
    <dgm:pt modelId="{D7052EC6-837D-4DCF-9D0C-C5A45F52A1E9}" type="pres">
      <dgm:prSet presAssocID="{AD13A15D-EB80-4CFE-BC5E-7DCF5F531090}" presName="text" presStyleLbl="fgAcc0" presStyleIdx="1" presStyleCnt="4">
        <dgm:presLayoutVars>
          <dgm:chPref val="3"/>
        </dgm:presLayoutVars>
      </dgm:prSet>
      <dgm:spPr/>
    </dgm:pt>
    <dgm:pt modelId="{CC88A25A-E558-4742-9D6E-B70524934536}" type="pres">
      <dgm:prSet presAssocID="{AD13A15D-EB80-4CFE-BC5E-7DCF5F531090}" presName="hierChild2" presStyleCnt="0"/>
      <dgm:spPr/>
    </dgm:pt>
    <dgm:pt modelId="{9C49F15D-42B9-4E95-9272-D0020256312A}" type="pres">
      <dgm:prSet presAssocID="{2345D76B-11AB-46C6-AE23-A532E308EDC6}" presName="hierRoot1" presStyleCnt="0"/>
      <dgm:spPr/>
    </dgm:pt>
    <dgm:pt modelId="{0FA450FD-9981-4BF3-A345-5F5A80D0C411}" type="pres">
      <dgm:prSet presAssocID="{2345D76B-11AB-46C6-AE23-A532E308EDC6}" presName="composite" presStyleCnt="0"/>
      <dgm:spPr/>
    </dgm:pt>
    <dgm:pt modelId="{91EDEEB0-E079-4406-81EA-BFAC7BB4643D}" type="pres">
      <dgm:prSet presAssocID="{2345D76B-11AB-46C6-AE23-A532E308EDC6}" presName="background" presStyleLbl="node0" presStyleIdx="2" presStyleCnt="4"/>
      <dgm:spPr>
        <a:solidFill>
          <a:srgbClr val="7EA3D7"/>
        </a:solidFill>
        <a:ln>
          <a:noFill/>
        </a:ln>
      </dgm:spPr>
    </dgm:pt>
    <dgm:pt modelId="{92956D8A-FA80-4417-BFBF-D68BA4FD78C9}" type="pres">
      <dgm:prSet presAssocID="{2345D76B-11AB-46C6-AE23-A532E308EDC6}" presName="text" presStyleLbl="fgAcc0" presStyleIdx="2" presStyleCnt="4">
        <dgm:presLayoutVars>
          <dgm:chPref val="3"/>
        </dgm:presLayoutVars>
      </dgm:prSet>
      <dgm:spPr/>
    </dgm:pt>
    <dgm:pt modelId="{306BECBD-E6D9-4C14-9611-D65C7C98AB86}" type="pres">
      <dgm:prSet presAssocID="{2345D76B-11AB-46C6-AE23-A532E308EDC6}" presName="hierChild2" presStyleCnt="0"/>
      <dgm:spPr/>
    </dgm:pt>
    <dgm:pt modelId="{5C71798A-2ED6-40A4-8AAB-64AF02C7A65A}" type="pres">
      <dgm:prSet presAssocID="{FB312731-DB5A-42E3-8BAA-7176D06E04F4}" presName="hierRoot1" presStyleCnt="0"/>
      <dgm:spPr/>
    </dgm:pt>
    <dgm:pt modelId="{99C1B464-DC30-41C0-9804-2D2CF4A8B74A}" type="pres">
      <dgm:prSet presAssocID="{FB312731-DB5A-42E3-8BAA-7176D06E04F4}" presName="composite" presStyleCnt="0"/>
      <dgm:spPr/>
    </dgm:pt>
    <dgm:pt modelId="{6C6C71AD-18D8-49DD-9706-6E80E87DE78E}" type="pres">
      <dgm:prSet presAssocID="{FB312731-DB5A-42E3-8BAA-7176D06E04F4}" presName="background" presStyleLbl="node0" presStyleIdx="3" presStyleCnt="4"/>
      <dgm:spPr>
        <a:solidFill>
          <a:srgbClr val="7EA3D7"/>
        </a:solidFill>
        <a:ln>
          <a:noFill/>
        </a:ln>
      </dgm:spPr>
    </dgm:pt>
    <dgm:pt modelId="{54C03B7B-D114-4732-8C38-B8B9D5AD66F0}" type="pres">
      <dgm:prSet presAssocID="{FB312731-DB5A-42E3-8BAA-7176D06E04F4}" presName="text" presStyleLbl="fgAcc0" presStyleIdx="3" presStyleCnt="4">
        <dgm:presLayoutVars>
          <dgm:chPref val="3"/>
        </dgm:presLayoutVars>
      </dgm:prSet>
      <dgm:spPr/>
    </dgm:pt>
    <dgm:pt modelId="{0FEDF624-1A85-4BBB-956D-2F884D7F66B1}" type="pres">
      <dgm:prSet presAssocID="{FB312731-DB5A-42E3-8BAA-7176D06E04F4}" presName="hierChild2" presStyleCnt="0"/>
      <dgm:spPr/>
    </dgm:pt>
  </dgm:ptLst>
  <dgm:cxnLst>
    <dgm:cxn modelId="{C41E3F04-88AE-42EB-8C7B-64A3F260704A}" type="presOf" srcId="{FB312731-DB5A-42E3-8BAA-7176D06E04F4}" destId="{54C03B7B-D114-4732-8C38-B8B9D5AD66F0}" srcOrd="0" destOrd="0" presId="urn:microsoft.com/office/officeart/2005/8/layout/hierarchy1"/>
    <dgm:cxn modelId="{16643616-23F5-4B83-8832-74B16CC2A0FF}" type="presOf" srcId="{1DCFF02E-EA05-48C9-B055-D4AC1D17E892}" destId="{02E5C4D0-67AA-46BE-9888-B8148EC573C1}" srcOrd="0" destOrd="0" presId="urn:microsoft.com/office/officeart/2005/8/layout/hierarchy1"/>
    <dgm:cxn modelId="{276EF81D-9558-4E88-9422-1D76A5130395}" srcId="{1DCFF02E-EA05-48C9-B055-D4AC1D17E892}" destId="{AD13A15D-EB80-4CFE-BC5E-7DCF5F531090}" srcOrd="1" destOrd="0" parTransId="{0B403589-99D2-4D53-8E86-AD99F8D1D7BA}" sibTransId="{9FC52A2A-3C79-49DD-A170-59BA25C74B75}"/>
    <dgm:cxn modelId="{A0B43853-4460-49DC-BDE3-827B8208A1FA}" srcId="{1DCFF02E-EA05-48C9-B055-D4AC1D17E892}" destId="{14F51D57-D182-4BC7-A8EC-FE1D5BF3B827}" srcOrd="0" destOrd="0" parTransId="{683B669D-57EB-4CBD-87A7-E5BA0F98EF3E}" sibTransId="{38146950-3EC4-4F2E-BFCA-139A7CDDFB10}"/>
    <dgm:cxn modelId="{913D7854-405E-492D-8164-B10AB8AA61BE}" type="presOf" srcId="{AD13A15D-EB80-4CFE-BC5E-7DCF5F531090}" destId="{D7052EC6-837D-4DCF-9D0C-C5A45F52A1E9}" srcOrd="0" destOrd="0" presId="urn:microsoft.com/office/officeart/2005/8/layout/hierarchy1"/>
    <dgm:cxn modelId="{1C38CE62-350D-4983-8412-B7F50C759396}" type="presOf" srcId="{2345D76B-11AB-46C6-AE23-A532E308EDC6}" destId="{92956D8A-FA80-4417-BFBF-D68BA4FD78C9}" srcOrd="0" destOrd="0" presId="urn:microsoft.com/office/officeart/2005/8/layout/hierarchy1"/>
    <dgm:cxn modelId="{B376BF6D-96E4-4C27-827F-7C0D22C94BB6}" type="presOf" srcId="{14F51D57-D182-4BC7-A8EC-FE1D5BF3B827}" destId="{8E605D86-420E-40D8-8ABB-9EF3A1329F11}" srcOrd="0" destOrd="0" presId="urn:microsoft.com/office/officeart/2005/8/layout/hierarchy1"/>
    <dgm:cxn modelId="{C46C4BB1-3AED-4893-BE8C-D9D2DA9409FC}" srcId="{1DCFF02E-EA05-48C9-B055-D4AC1D17E892}" destId="{2345D76B-11AB-46C6-AE23-A532E308EDC6}" srcOrd="2" destOrd="0" parTransId="{8E1028E2-2E4B-4661-ABF2-692399423BC1}" sibTransId="{93B055BC-1D54-4F20-BAB0-6B46CF868ACF}"/>
    <dgm:cxn modelId="{A64FDEE5-EA19-4EDC-BFFE-B9B718FC0AEF}" srcId="{1DCFF02E-EA05-48C9-B055-D4AC1D17E892}" destId="{FB312731-DB5A-42E3-8BAA-7176D06E04F4}" srcOrd="3" destOrd="0" parTransId="{451DC461-BA58-4499-9301-F5F5C2BD8B9A}" sibTransId="{6F671F22-07C8-4E61-9A31-157F6F56C66A}"/>
    <dgm:cxn modelId="{78F04744-103F-4F90-A800-79966665870F}" type="presParOf" srcId="{02E5C4D0-67AA-46BE-9888-B8148EC573C1}" destId="{D2E547CC-B88B-45F5-B2F0-5CC06D2E6D70}" srcOrd="0" destOrd="0" presId="urn:microsoft.com/office/officeart/2005/8/layout/hierarchy1"/>
    <dgm:cxn modelId="{48E02586-91AE-4412-BBC4-759474987C1B}" type="presParOf" srcId="{D2E547CC-B88B-45F5-B2F0-5CC06D2E6D70}" destId="{BCF4ED68-73CB-437A-8297-E95FA3AB199C}" srcOrd="0" destOrd="0" presId="urn:microsoft.com/office/officeart/2005/8/layout/hierarchy1"/>
    <dgm:cxn modelId="{3E757F44-EFFB-4075-A8CC-57641EEAA85C}" type="presParOf" srcId="{BCF4ED68-73CB-437A-8297-E95FA3AB199C}" destId="{03A26732-AC16-4467-9692-A4E5E361C09C}" srcOrd="0" destOrd="0" presId="urn:microsoft.com/office/officeart/2005/8/layout/hierarchy1"/>
    <dgm:cxn modelId="{58BF825E-2843-440B-AF4C-A08007DFE44A}" type="presParOf" srcId="{BCF4ED68-73CB-437A-8297-E95FA3AB199C}" destId="{8E605D86-420E-40D8-8ABB-9EF3A1329F11}" srcOrd="1" destOrd="0" presId="urn:microsoft.com/office/officeart/2005/8/layout/hierarchy1"/>
    <dgm:cxn modelId="{50D26E5A-1D99-4678-939B-9014316620B7}" type="presParOf" srcId="{D2E547CC-B88B-45F5-B2F0-5CC06D2E6D70}" destId="{4BAA0B7A-6DF6-43B5-B25F-997CFE17623D}" srcOrd="1" destOrd="0" presId="urn:microsoft.com/office/officeart/2005/8/layout/hierarchy1"/>
    <dgm:cxn modelId="{EC7F91D5-3DD9-4BA5-85FC-20063C3140B9}" type="presParOf" srcId="{02E5C4D0-67AA-46BE-9888-B8148EC573C1}" destId="{04EB53C9-24DD-4E35-8553-070803711DEF}" srcOrd="1" destOrd="0" presId="urn:microsoft.com/office/officeart/2005/8/layout/hierarchy1"/>
    <dgm:cxn modelId="{D623B92A-7EFA-4F00-824A-34FA559905D4}" type="presParOf" srcId="{04EB53C9-24DD-4E35-8553-070803711DEF}" destId="{F0233BDD-4D8D-4DBD-ADE0-88CB8542FCB0}" srcOrd="0" destOrd="0" presId="urn:microsoft.com/office/officeart/2005/8/layout/hierarchy1"/>
    <dgm:cxn modelId="{9402BCF6-F81C-439C-9140-F9CAF4F60FDA}" type="presParOf" srcId="{F0233BDD-4D8D-4DBD-ADE0-88CB8542FCB0}" destId="{DB6F6688-EBA7-40FF-8AF9-672FB7FC5902}" srcOrd="0" destOrd="0" presId="urn:microsoft.com/office/officeart/2005/8/layout/hierarchy1"/>
    <dgm:cxn modelId="{D2AFEB84-58DA-4450-9E6F-5F2FC3B5A1DA}" type="presParOf" srcId="{F0233BDD-4D8D-4DBD-ADE0-88CB8542FCB0}" destId="{D7052EC6-837D-4DCF-9D0C-C5A45F52A1E9}" srcOrd="1" destOrd="0" presId="urn:microsoft.com/office/officeart/2005/8/layout/hierarchy1"/>
    <dgm:cxn modelId="{1B563874-79F6-4C9E-939A-404491126DC8}" type="presParOf" srcId="{04EB53C9-24DD-4E35-8553-070803711DEF}" destId="{CC88A25A-E558-4742-9D6E-B70524934536}" srcOrd="1" destOrd="0" presId="urn:microsoft.com/office/officeart/2005/8/layout/hierarchy1"/>
    <dgm:cxn modelId="{489148EB-836A-46F6-9E79-959B1D43473A}" type="presParOf" srcId="{02E5C4D0-67AA-46BE-9888-B8148EC573C1}" destId="{9C49F15D-42B9-4E95-9272-D0020256312A}" srcOrd="2" destOrd="0" presId="urn:microsoft.com/office/officeart/2005/8/layout/hierarchy1"/>
    <dgm:cxn modelId="{6A778270-5CF6-485B-B95E-3762FEA793EA}" type="presParOf" srcId="{9C49F15D-42B9-4E95-9272-D0020256312A}" destId="{0FA450FD-9981-4BF3-A345-5F5A80D0C411}" srcOrd="0" destOrd="0" presId="urn:microsoft.com/office/officeart/2005/8/layout/hierarchy1"/>
    <dgm:cxn modelId="{EC6B5DDE-AAE0-4EE9-BC55-089B5CF9B4D4}" type="presParOf" srcId="{0FA450FD-9981-4BF3-A345-5F5A80D0C411}" destId="{91EDEEB0-E079-4406-81EA-BFAC7BB4643D}" srcOrd="0" destOrd="0" presId="urn:microsoft.com/office/officeart/2005/8/layout/hierarchy1"/>
    <dgm:cxn modelId="{43B79F43-954F-4BCD-B96C-3E3E67C91531}" type="presParOf" srcId="{0FA450FD-9981-4BF3-A345-5F5A80D0C411}" destId="{92956D8A-FA80-4417-BFBF-D68BA4FD78C9}" srcOrd="1" destOrd="0" presId="urn:microsoft.com/office/officeart/2005/8/layout/hierarchy1"/>
    <dgm:cxn modelId="{5A9E1435-1000-4E57-A910-35C0E315DDB1}" type="presParOf" srcId="{9C49F15D-42B9-4E95-9272-D0020256312A}" destId="{306BECBD-E6D9-4C14-9611-D65C7C98AB86}" srcOrd="1" destOrd="0" presId="urn:microsoft.com/office/officeart/2005/8/layout/hierarchy1"/>
    <dgm:cxn modelId="{3659F2DA-D9F8-4E8B-8BD1-3640B8A2C8E8}" type="presParOf" srcId="{02E5C4D0-67AA-46BE-9888-B8148EC573C1}" destId="{5C71798A-2ED6-40A4-8AAB-64AF02C7A65A}" srcOrd="3" destOrd="0" presId="urn:microsoft.com/office/officeart/2005/8/layout/hierarchy1"/>
    <dgm:cxn modelId="{231F3CD9-6FF9-49E5-B0BA-509882D91DDA}" type="presParOf" srcId="{5C71798A-2ED6-40A4-8AAB-64AF02C7A65A}" destId="{99C1B464-DC30-41C0-9804-2D2CF4A8B74A}" srcOrd="0" destOrd="0" presId="urn:microsoft.com/office/officeart/2005/8/layout/hierarchy1"/>
    <dgm:cxn modelId="{F9AF7CF0-4C33-4FE8-9FEC-1A1466133900}" type="presParOf" srcId="{99C1B464-DC30-41C0-9804-2D2CF4A8B74A}" destId="{6C6C71AD-18D8-49DD-9706-6E80E87DE78E}" srcOrd="0" destOrd="0" presId="urn:microsoft.com/office/officeart/2005/8/layout/hierarchy1"/>
    <dgm:cxn modelId="{E69F62E7-156D-4200-999D-A7D6296717EF}" type="presParOf" srcId="{99C1B464-DC30-41C0-9804-2D2CF4A8B74A}" destId="{54C03B7B-D114-4732-8C38-B8B9D5AD66F0}" srcOrd="1" destOrd="0" presId="urn:microsoft.com/office/officeart/2005/8/layout/hierarchy1"/>
    <dgm:cxn modelId="{DA20B794-7C8B-40ED-BCDA-1144ECFF7B00}" type="presParOf" srcId="{5C71798A-2ED6-40A4-8AAB-64AF02C7A65A}" destId="{0FEDF624-1A85-4BBB-956D-2F884D7F66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A68BD-C8C3-4859-ADC5-348285BD3F1E}">
      <dsp:nvSpPr>
        <dsp:cNvPr id="0" name=""/>
        <dsp:cNvSpPr/>
      </dsp:nvSpPr>
      <dsp:spPr>
        <a:xfrm>
          <a:off x="1272844" y="1723"/>
          <a:ext cx="5091379" cy="17661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787" tIns="448602" rIns="98787" bIns="44860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Identify cultural considerations when working with American Indians/Alaska Natives</a:t>
          </a:r>
        </a:p>
      </dsp:txBody>
      <dsp:txXfrm>
        <a:off x="1272844" y="1723"/>
        <a:ext cx="5091379" cy="1766149"/>
      </dsp:txXfrm>
    </dsp:sp>
    <dsp:sp modelId="{BFC09AD5-8503-44CD-BB57-993137649106}">
      <dsp:nvSpPr>
        <dsp:cNvPr id="0" name=""/>
        <dsp:cNvSpPr/>
      </dsp:nvSpPr>
      <dsp:spPr>
        <a:xfrm>
          <a:off x="0" y="1723"/>
          <a:ext cx="1272844" cy="1766149"/>
        </a:xfrm>
        <a:prstGeom prst="rect">
          <a:avLst/>
        </a:prstGeom>
        <a:solidFill>
          <a:srgbClr val="7EA3D7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55" tIns="174456" rIns="67355" bIns="17445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Identify</a:t>
          </a:r>
        </a:p>
      </dsp:txBody>
      <dsp:txXfrm>
        <a:off x="0" y="1723"/>
        <a:ext cx="1272844" cy="1766149"/>
      </dsp:txXfrm>
    </dsp:sp>
    <dsp:sp modelId="{3C2A3604-E940-4C82-A34B-2449630C8414}">
      <dsp:nvSpPr>
        <dsp:cNvPr id="0" name=""/>
        <dsp:cNvSpPr/>
      </dsp:nvSpPr>
      <dsp:spPr>
        <a:xfrm>
          <a:off x="1272844" y="1873841"/>
          <a:ext cx="5091379" cy="17661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787" tIns="448602" rIns="98787" bIns="44860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Understand Person Centered Care approaches within Tribal Health Centers  </a:t>
          </a:r>
        </a:p>
      </dsp:txBody>
      <dsp:txXfrm>
        <a:off x="1272844" y="1873841"/>
        <a:ext cx="5091379" cy="1766149"/>
      </dsp:txXfrm>
    </dsp:sp>
    <dsp:sp modelId="{3EF1DCB5-524A-4F25-820F-99E2946D4F8B}">
      <dsp:nvSpPr>
        <dsp:cNvPr id="0" name=""/>
        <dsp:cNvSpPr/>
      </dsp:nvSpPr>
      <dsp:spPr>
        <a:xfrm>
          <a:off x="0" y="1873841"/>
          <a:ext cx="1272844" cy="1766149"/>
        </a:xfrm>
        <a:prstGeom prst="rect">
          <a:avLst/>
        </a:prstGeom>
        <a:solidFill>
          <a:srgbClr val="7EA3D7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55" tIns="174456" rIns="67355" bIns="17445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Understand</a:t>
          </a:r>
        </a:p>
      </dsp:txBody>
      <dsp:txXfrm>
        <a:off x="0" y="1873841"/>
        <a:ext cx="1272844" cy="1766149"/>
      </dsp:txXfrm>
    </dsp:sp>
    <dsp:sp modelId="{4C50F884-FB03-4AD6-A732-918990129CD0}">
      <dsp:nvSpPr>
        <dsp:cNvPr id="0" name=""/>
        <dsp:cNvSpPr/>
      </dsp:nvSpPr>
      <dsp:spPr>
        <a:xfrm>
          <a:off x="1272844" y="3745959"/>
          <a:ext cx="5091379" cy="17661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787" tIns="448602" rIns="98787" bIns="44860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Identify how individual implicit bias can impact delivery of care within Tribal Health Centers</a:t>
          </a:r>
        </a:p>
      </dsp:txBody>
      <dsp:txXfrm>
        <a:off x="1272844" y="3745959"/>
        <a:ext cx="5091379" cy="1766149"/>
      </dsp:txXfrm>
    </dsp:sp>
    <dsp:sp modelId="{72C5BD3F-8341-44F0-8F37-0D92AAB59736}">
      <dsp:nvSpPr>
        <dsp:cNvPr id="0" name=""/>
        <dsp:cNvSpPr/>
      </dsp:nvSpPr>
      <dsp:spPr>
        <a:xfrm>
          <a:off x="0" y="3745959"/>
          <a:ext cx="1272844" cy="1766149"/>
        </a:xfrm>
        <a:prstGeom prst="rect">
          <a:avLst/>
        </a:prstGeom>
        <a:solidFill>
          <a:srgbClr val="7EA3D7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55" tIns="174456" rIns="67355" bIns="17445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Identify</a:t>
          </a:r>
        </a:p>
      </dsp:txBody>
      <dsp:txXfrm>
        <a:off x="0" y="3745959"/>
        <a:ext cx="1272844" cy="17661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2E056-8BB1-4439-894F-0BA50DB210DD}">
      <dsp:nvSpPr>
        <dsp:cNvPr id="0" name=""/>
        <dsp:cNvSpPr/>
      </dsp:nvSpPr>
      <dsp:spPr>
        <a:xfrm>
          <a:off x="244826" y="2826"/>
          <a:ext cx="2749517" cy="1649710"/>
        </a:xfrm>
        <a:prstGeom prst="rect">
          <a:avLst/>
        </a:prstGeom>
        <a:solidFill>
          <a:srgbClr val="7EA3D7"/>
        </a:solidFill>
        <a:ln w="1905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bg1"/>
              </a:solidFill>
            </a:rPr>
            <a:t>Family structure in Tribal communities </a:t>
          </a:r>
        </a:p>
      </dsp:txBody>
      <dsp:txXfrm>
        <a:off x="244826" y="2826"/>
        <a:ext cx="2749517" cy="1649710"/>
      </dsp:txXfrm>
    </dsp:sp>
    <dsp:sp modelId="{67382F05-B356-4D4A-9DDB-841FF00D51DA}">
      <dsp:nvSpPr>
        <dsp:cNvPr id="0" name=""/>
        <dsp:cNvSpPr/>
      </dsp:nvSpPr>
      <dsp:spPr>
        <a:xfrm>
          <a:off x="3269295" y="2826"/>
          <a:ext cx="2749517" cy="1649710"/>
        </a:xfrm>
        <a:prstGeom prst="rect">
          <a:avLst/>
        </a:prstGeom>
        <a:solidFill>
          <a:srgbClr val="7EA3D7"/>
        </a:solidFill>
        <a:ln w="1905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bg1"/>
              </a:solidFill>
            </a:rPr>
            <a:t>Faith and belief in Traditional Medicine</a:t>
          </a:r>
        </a:p>
      </dsp:txBody>
      <dsp:txXfrm>
        <a:off x="3269295" y="2826"/>
        <a:ext cx="2749517" cy="1649710"/>
      </dsp:txXfrm>
    </dsp:sp>
    <dsp:sp modelId="{96081778-8941-4C6C-B76C-F122A8CB892B}">
      <dsp:nvSpPr>
        <dsp:cNvPr id="0" name=""/>
        <dsp:cNvSpPr/>
      </dsp:nvSpPr>
      <dsp:spPr>
        <a:xfrm>
          <a:off x="244826" y="1927488"/>
          <a:ext cx="2749517" cy="1649710"/>
        </a:xfrm>
        <a:prstGeom prst="rect">
          <a:avLst/>
        </a:prstGeom>
        <a:solidFill>
          <a:srgbClr val="7EA3D7"/>
        </a:solidFill>
        <a:ln w="1905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bg1"/>
              </a:solidFill>
            </a:rPr>
            <a:t>Role of prayer and ceremony</a:t>
          </a:r>
        </a:p>
      </dsp:txBody>
      <dsp:txXfrm>
        <a:off x="244826" y="1927488"/>
        <a:ext cx="2749517" cy="1649710"/>
      </dsp:txXfrm>
    </dsp:sp>
    <dsp:sp modelId="{F29011D9-11E1-4797-A56C-94CC8C48C79E}">
      <dsp:nvSpPr>
        <dsp:cNvPr id="0" name=""/>
        <dsp:cNvSpPr/>
      </dsp:nvSpPr>
      <dsp:spPr>
        <a:xfrm>
          <a:off x="3269295" y="1927488"/>
          <a:ext cx="2749517" cy="1649710"/>
        </a:xfrm>
        <a:prstGeom prst="rect">
          <a:avLst/>
        </a:prstGeom>
        <a:solidFill>
          <a:srgbClr val="7EA3D7"/>
        </a:solidFill>
        <a:ln w="1905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bg1"/>
              </a:solidFill>
            </a:rPr>
            <a:t>Assumptions</a:t>
          </a:r>
        </a:p>
      </dsp:txBody>
      <dsp:txXfrm>
        <a:off x="3269295" y="1927488"/>
        <a:ext cx="2749517" cy="1649710"/>
      </dsp:txXfrm>
    </dsp:sp>
    <dsp:sp modelId="{489C2EF3-D8C4-47F3-A93D-26CC4D5444B0}">
      <dsp:nvSpPr>
        <dsp:cNvPr id="0" name=""/>
        <dsp:cNvSpPr/>
      </dsp:nvSpPr>
      <dsp:spPr>
        <a:xfrm>
          <a:off x="1757061" y="3852151"/>
          <a:ext cx="2749517" cy="1649710"/>
        </a:xfrm>
        <a:prstGeom prst="rect">
          <a:avLst/>
        </a:prstGeom>
        <a:solidFill>
          <a:srgbClr val="7EA3D7"/>
        </a:solidFill>
        <a:ln w="1905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bg1"/>
              </a:solidFill>
            </a:rPr>
            <a:t>Body language and gestures</a:t>
          </a:r>
        </a:p>
      </dsp:txBody>
      <dsp:txXfrm>
        <a:off x="1757061" y="3852151"/>
        <a:ext cx="2749517" cy="16497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1A61E-53FC-48C2-8FC8-32FA5E63EB1F}">
      <dsp:nvSpPr>
        <dsp:cNvPr id="0" name=""/>
        <dsp:cNvSpPr/>
      </dsp:nvSpPr>
      <dsp:spPr>
        <a:xfrm>
          <a:off x="379476" y="0"/>
          <a:ext cx="5504687" cy="550468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A87E03-2B64-44D2-AB70-556C24B5ECD0}">
      <dsp:nvSpPr>
        <dsp:cNvPr id="0" name=""/>
        <dsp:cNvSpPr/>
      </dsp:nvSpPr>
      <dsp:spPr>
        <a:xfrm>
          <a:off x="902421" y="522945"/>
          <a:ext cx="2146828" cy="2146828"/>
        </a:xfrm>
        <a:prstGeom prst="roundRect">
          <a:avLst/>
        </a:prstGeom>
        <a:solidFill>
          <a:srgbClr val="7EA3D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chemeClr val="bg1"/>
              </a:solidFill>
            </a:rPr>
            <a:t>Definition of Historical Trauma </a:t>
          </a:r>
        </a:p>
      </dsp:txBody>
      <dsp:txXfrm>
        <a:off x="1007221" y="627745"/>
        <a:ext cx="1937228" cy="1937228"/>
      </dsp:txXfrm>
    </dsp:sp>
    <dsp:sp modelId="{E86F9421-C928-4462-AEFD-28353903A871}">
      <dsp:nvSpPr>
        <dsp:cNvPr id="0" name=""/>
        <dsp:cNvSpPr/>
      </dsp:nvSpPr>
      <dsp:spPr>
        <a:xfrm>
          <a:off x="3214390" y="522945"/>
          <a:ext cx="2146828" cy="2146828"/>
        </a:xfrm>
        <a:prstGeom prst="roundRect">
          <a:avLst/>
        </a:prstGeom>
        <a:solidFill>
          <a:srgbClr val="7EA3D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chemeClr val="bg1"/>
              </a:solidFill>
            </a:rPr>
            <a:t>Boarding School era</a:t>
          </a:r>
        </a:p>
      </dsp:txBody>
      <dsp:txXfrm>
        <a:off x="3319190" y="627745"/>
        <a:ext cx="1937228" cy="1937228"/>
      </dsp:txXfrm>
    </dsp:sp>
    <dsp:sp modelId="{5BCB5BA7-87E3-4DD9-BDDC-AA0FA7D1639D}">
      <dsp:nvSpPr>
        <dsp:cNvPr id="0" name=""/>
        <dsp:cNvSpPr/>
      </dsp:nvSpPr>
      <dsp:spPr>
        <a:xfrm>
          <a:off x="902421" y="2834914"/>
          <a:ext cx="2146828" cy="2146828"/>
        </a:xfrm>
        <a:prstGeom prst="roundRect">
          <a:avLst/>
        </a:prstGeom>
        <a:solidFill>
          <a:srgbClr val="7EA3D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chemeClr val="bg1"/>
              </a:solidFill>
            </a:rPr>
            <a:t>Generational Trauma effects </a:t>
          </a:r>
        </a:p>
      </dsp:txBody>
      <dsp:txXfrm>
        <a:off x="1007221" y="2939714"/>
        <a:ext cx="1937228" cy="1937228"/>
      </dsp:txXfrm>
    </dsp:sp>
    <dsp:sp modelId="{122C0904-A890-4C93-9452-8A021E3B0B63}">
      <dsp:nvSpPr>
        <dsp:cNvPr id="0" name=""/>
        <dsp:cNvSpPr/>
      </dsp:nvSpPr>
      <dsp:spPr>
        <a:xfrm>
          <a:off x="3214390" y="2834914"/>
          <a:ext cx="2146828" cy="2146828"/>
        </a:xfrm>
        <a:prstGeom prst="roundRect">
          <a:avLst/>
        </a:prstGeom>
        <a:solidFill>
          <a:srgbClr val="7EA3D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chemeClr val="bg1"/>
              </a:solidFill>
            </a:rPr>
            <a:t>Fairness and responsibility </a:t>
          </a:r>
        </a:p>
      </dsp:txBody>
      <dsp:txXfrm>
        <a:off x="3319190" y="2939714"/>
        <a:ext cx="1937228" cy="19372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26732-AC16-4467-9692-A4E5E361C09C}">
      <dsp:nvSpPr>
        <dsp:cNvPr id="0" name=""/>
        <dsp:cNvSpPr/>
      </dsp:nvSpPr>
      <dsp:spPr>
        <a:xfrm>
          <a:off x="3080" y="1361187"/>
          <a:ext cx="2199649" cy="1396777"/>
        </a:xfrm>
        <a:prstGeom prst="roundRect">
          <a:avLst>
            <a:gd name="adj" fmla="val 10000"/>
          </a:avLst>
        </a:prstGeom>
        <a:solidFill>
          <a:srgbClr val="7EA3D7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605D86-420E-40D8-8ABB-9EF3A1329F11}">
      <dsp:nvSpPr>
        <dsp:cNvPr id="0" name=""/>
        <dsp:cNvSpPr/>
      </dsp:nvSpPr>
      <dsp:spPr>
        <a:xfrm>
          <a:off x="247486" y="1593372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Health is NOT merely the absence of disease</a:t>
          </a:r>
        </a:p>
      </dsp:txBody>
      <dsp:txXfrm>
        <a:off x="288396" y="1634282"/>
        <a:ext cx="2117829" cy="1314957"/>
      </dsp:txXfrm>
    </dsp:sp>
    <dsp:sp modelId="{DB6F6688-EBA7-40FF-8AF9-672FB7FC5902}">
      <dsp:nvSpPr>
        <dsp:cNvPr id="0" name=""/>
        <dsp:cNvSpPr/>
      </dsp:nvSpPr>
      <dsp:spPr>
        <a:xfrm>
          <a:off x="2691541" y="1361187"/>
          <a:ext cx="2199649" cy="1396777"/>
        </a:xfrm>
        <a:prstGeom prst="roundRect">
          <a:avLst>
            <a:gd name="adj" fmla="val 10000"/>
          </a:avLst>
        </a:prstGeom>
        <a:solidFill>
          <a:srgbClr val="7EA3D7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052EC6-837D-4DCF-9D0C-C5A45F52A1E9}">
      <dsp:nvSpPr>
        <dsp:cNvPr id="0" name=""/>
        <dsp:cNvSpPr/>
      </dsp:nvSpPr>
      <dsp:spPr>
        <a:xfrm>
          <a:off x="2935947" y="1593372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Balance of mind, body and spirit</a:t>
          </a:r>
        </a:p>
      </dsp:txBody>
      <dsp:txXfrm>
        <a:off x="2976857" y="1634282"/>
        <a:ext cx="2117829" cy="1314957"/>
      </dsp:txXfrm>
    </dsp:sp>
    <dsp:sp modelId="{91EDEEB0-E079-4406-81EA-BFAC7BB4643D}">
      <dsp:nvSpPr>
        <dsp:cNvPr id="0" name=""/>
        <dsp:cNvSpPr/>
      </dsp:nvSpPr>
      <dsp:spPr>
        <a:xfrm>
          <a:off x="5380002" y="1361187"/>
          <a:ext cx="2199649" cy="1396777"/>
        </a:xfrm>
        <a:prstGeom prst="roundRect">
          <a:avLst>
            <a:gd name="adj" fmla="val 10000"/>
          </a:avLst>
        </a:prstGeom>
        <a:solidFill>
          <a:srgbClr val="7EA3D7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56D8A-FA80-4417-BFBF-D68BA4FD78C9}">
      <dsp:nvSpPr>
        <dsp:cNvPr id="0" name=""/>
        <dsp:cNvSpPr/>
      </dsp:nvSpPr>
      <dsp:spPr>
        <a:xfrm>
          <a:off x="5624408" y="1593372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Physical, mental and social well-being</a:t>
          </a:r>
        </a:p>
      </dsp:txBody>
      <dsp:txXfrm>
        <a:off x="5665318" y="1634282"/>
        <a:ext cx="2117829" cy="1314957"/>
      </dsp:txXfrm>
    </dsp:sp>
    <dsp:sp modelId="{6C6C71AD-18D8-49DD-9706-6E80E87DE78E}">
      <dsp:nvSpPr>
        <dsp:cNvPr id="0" name=""/>
        <dsp:cNvSpPr/>
      </dsp:nvSpPr>
      <dsp:spPr>
        <a:xfrm>
          <a:off x="8068463" y="1361187"/>
          <a:ext cx="2199649" cy="1396777"/>
        </a:xfrm>
        <a:prstGeom prst="roundRect">
          <a:avLst>
            <a:gd name="adj" fmla="val 10000"/>
          </a:avLst>
        </a:prstGeom>
        <a:solidFill>
          <a:srgbClr val="7EA3D7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03B7B-D114-4732-8C38-B8B9D5AD66F0}">
      <dsp:nvSpPr>
        <dsp:cNvPr id="0" name=""/>
        <dsp:cNvSpPr/>
      </dsp:nvSpPr>
      <dsp:spPr>
        <a:xfrm>
          <a:off x="8312869" y="1593372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DIFFERENT for everyone!</a:t>
          </a:r>
        </a:p>
      </dsp:txBody>
      <dsp:txXfrm>
        <a:off x="8353779" y="1634282"/>
        <a:ext cx="2117829" cy="1314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EE3A3-A252-426E-B327-EA2B3BA83098}" type="datetimeFigureOut">
              <a:t>10/24/24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E2664-2EBC-4523-BA77-8BA329CFB84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4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E2664-2EBC-4523-BA77-8BA329CFB84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19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E2664-2EBC-4523-BA77-8BA329CFB8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01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E2664-2EBC-4523-BA77-8BA329CFB8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23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Provider positioning in the room with elders.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E2664-2EBC-4523-BA77-8BA329CFB84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23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Pause and ask for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E2664-2EBC-4523-BA77-8BA329CFB84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73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Physical Representation of MIND BODY SPIRIT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E2664-2EBC-4523-BA77-8BA329CFB84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05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cs typeface="Calibri"/>
              </a:rPr>
              <a:t>Graphic/Picture?</a:t>
            </a:r>
          </a:p>
          <a:p>
            <a:endParaRPr lang="en-US" b="1">
              <a:cs typeface="Calibri"/>
            </a:endParaRPr>
          </a:p>
          <a:p>
            <a:r>
              <a:rPr lang="en-US">
                <a:cs typeface="Calibri"/>
              </a:rPr>
              <a:t>WHO:</a:t>
            </a:r>
            <a:r>
              <a:rPr lang="en-US"/>
              <a:t> WHO's constitution states that health is "a state of complete </a:t>
            </a:r>
            <a:r>
              <a:rPr lang="en-US" b="1"/>
              <a:t>physical</a:t>
            </a:r>
            <a:r>
              <a:rPr lang="en-US"/>
              <a:t>, </a:t>
            </a:r>
            <a:r>
              <a:rPr lang="en-US" b="1"/>
              <a:t>mental</a:t>
            </a:r>
            <a:r>
              <a:rPr lang="en-US"/>
              <a:t>, and </a:t>
            </a:r>
            <a:r>
              <a:rPr lang="en-US" b="1"/>
              <a:t>social well-being </a:t>
            </a:r>
            <a:r>
              <a:rPr lang="en-US"/>
              <a:t>and not merely the absence of disease or infirmity"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In Western medicine, we practice evidence based care, and follow clinical guidelines.  However, if everyone's balance is different, they will follow a different path to wellness. This is a process, not necessarily a destination!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E2664-2EBC-4523-BA77-8BA329CFB84C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18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Name, clan, community, tribe, Indian country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E2664-2EBC-4523-BA77-8BA329CFB84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7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Some elements of PCC include: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Active listening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Open-ended questions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Reflective conversations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Empathy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Shared goal-setting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Understanding individual preferences 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CMS: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"Care that's guided and informed by patients' goals, preferences, and values. Success measured by patient-reported outcomes. Integrated and coordinated care across health systems, providers, and care settings. Managing chronic and complex conditions."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E2664-2EBC-4523-BA77-8BA329CFB84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94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Examples: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Recent patient with liver failure.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Time/promptness.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Eye contact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Tribal health center is safe space; culturally safe space.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E2664-2EBC-4523-BA77-8BA329CFB84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D1834-2D6B-AA5D-26E8-9F2B95FC8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641FAF-A6AE-05FC-DFE8-687FB0EB6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B0FC0-CA45-7E8C-787C-95B8260E6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51C3-30DA-9941-B83D-A61FB20C7B8E}" type="datetime1">
              <a:rPr lang="en-US" smtClean="0"/>
              <a:pPr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2609A-7340-3921-42ED-EC10C4E63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October 31,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580E3-7765-6D17-7F41-F0D7218C2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-up of a paper&#10;&#10;Description automatically generated">
            <a:extLst>
              <a:ext uri="{FF2B5EF4-FFF2-40B4-BE49-F238E27FC236}">
                <a16:creationId xmlns:a16="http://schemas.microsoft.com/office/drawing/2014/main" id="{31953EDE-E8EF-B164-DE74-9D62A407CE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402" y="-2044"/>
            <a:ext cx="12239627" cy="685621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8A2FB5C-4D1A-5BF5-557C-C389233D13E0}"/>
              </a:ext>
            </a:extLst>
          </p:cNvPr>
          <p:cNvGrpSpPr/>
          <p:nvPr userDrawn="1"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 descr="HD-PanelTitleR1.png">
              <a:extLst>
                <a:ext uri="{FF2B5EF4-FFF2-40B4-BE49-F238E27FC236}">
                  <a16:creationId xmlns:a16="http://schemas.microsoft.com/office/drawing/2014/main" id="{1843D097-F10D-0709-BB1E-4386F8B45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9DA43CF-BC84-1495-A4EC-5CF6BA104679}"/>
                </a:ext>
              </a:extLst>
            </p:cNvPr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 descr="HDRibbonTitle-UniformTrim.png">
              <a:extLst>
                <a:ext uri="{FF2B5EF4-FFF2-40B4-BE49-F238E27FC236}">
                  <a16:creationId xmlns:a16="http://schemas.microsoft.com/office/drawing/2014/main" id="{566778A4-CE1E-D91F-CBB5-54B689C06C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 descr="HDRibbonTitle-UniformTrim.png">
              <a:extLst>
                <a:ext uri="{FF2B5EF4-FFF2-40B4-BE49-F238E27FC236}">
                  <a16:creationId xmlns:a16="http://schemas.microsoft.com/office/drawing/2014/main" id="{3B1A268F-BF02-B5B6-FDFC-421A832E53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535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433DC-0621-84C5-A34E-4B8EECFDF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757D3F-DBA5-5A6B-0D31-0B0D3540F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84960-EBDC-04A9-7745-F7DAD50F1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CE5A-B090-194C-A144-5C097AD75E7E}" type="datetime1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024FD-12F2-3229-63C4-0F5027672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October 31,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47C0B-04DE-0161-D0FA-7AD1B9A25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CAF2B9-5A63-09CC-0848-B6D6556980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779D67-88D6-2B8F-61A8-929CC1707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CB031-9D73-93A6-E6E9-3651BB8EC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FEE5-9215-354B-B61A-42FA5A914EC3}" type="datetime1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50FC5-4B56-752B-3F16-B8E787798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October 31,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18E63-4765-E25D-C935-3D97F5B4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3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C22DE-7455-4903-76C0-880224CF9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D68C9-D730-C6B6-B081-089A3E121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A1D19-F208-4134-E44E-CBCFAC601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0AD-8892-9C43-A8E3-23C0DD66BC81}" type="datetime1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E662A-3C05-B483-583D-5D75B59BF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October 31,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914DC-F860-514F-A7DD-CF5EA49B9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6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81E85-98E4-6841-66A6-ED8638AF1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4228A-1995-6ABD-9C28-CAF818690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B2853-BAC4-FB46-8D20-EA6CCC8C6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AA0F-4431-7D4B-9343-FBFD9FA3553D}" type="datetime1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89C56-61F6-299D-B908-A81CEB226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October 31,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CC71-1328-3721-A1A9-3A53CD52D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78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28D91-1A43-E48F-EE59-AF82EBD61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6D342-2A05-3380-2E0A-80FE9B76F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88192-47B7-E40E-28CF-5CD00B098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DDA15-CFCA-3E26-2BDB-E8ABAC765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86FF-D650-8D47-A336-6B22FFDE2BA5}" type="datetime1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F3EFE2-63B0-3900-B7DC-400EC5438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October 31,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A2CFAB-331C-C391-46C5-A680CBA9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05A18-C050-F5B5-DA33-979AF4A9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EB3D5-03FC-57A4-2EA7-722AE0896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BC8C0-5394-AC16-6E25-0F4149C5A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FB4F96-F01F-72B2-1435-E82399016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A6B24A-1D09-F75B-6BE9-1B84FFBFDA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A75BBA-0DA1-B9DB-DFCC-773C59732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605F-6C96-2140-AE08-DBAA550256E6}" type="datetime1">
              <a:rPr lang="en-US" smtClean="0"/>
              <a:t>10/24/24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831C61-5D53-2478-4E32-C54BE8E83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October 31,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8A74E5-98AF-EBB1-3506-C6DCB6CA1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4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0A544-4EB1-A3C5-3C2C-88F86E9CC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855A4-DFC4-F380-B18F-DC2826FD0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4455-0246-2E4F-A4CB-366F748D6E60}" type="datetime1">
              <a:rPr lang="en-US" smtClean="0"/>
              <a:t>10/24/24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95489B-21C1-7BC7-8325-956B14DA4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October 31,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B4448-B4E7-976F-EE43-55AA2EA1C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5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1E746B-5CB0-38A5-5E1F-9DFFC001B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7EA5-AB7B-4F41-9BA7-F3E58C406E41}" type="datetime1">
              <a:rPr lang="en-US" smtClean="0"/>
              <a:t>10/24/24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13BE46-C6E2-C9B7-67FF-11208AF11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October 31,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99839-6664-66FC-D179-8C1A2A700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6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0E144-AE3D-1CFB-BCF4-FF5653059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B5253-C8ED-E389-1876-9207BC150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4822F9-24F9-215F-0F77-87AC58283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CFA52-A389-5E55-16FD-D12ECB563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73C4-36A4-E34D-BE47-3357A1840CDF}" type="datetime1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E9AAC-D1E3-B3BF-440C-ED0D7BD69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October 31,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B421B-4A43-6127-99B0-00AA557F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1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E4BAA-8D01-9FD6-38E2-94B11891F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D5AC5C-F8E0-C934-34E4-DFCD564434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E143EA-1566-AD69-EAA3-4792AD948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C09F9-F79D-0A3D-F04B-6475B18C6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1080-DD69-3544-94C8-09A236833BB0}" type="datetime1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6D1911-B861-18AF-3384-ACC556F60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October 31,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5ADA5-A6F5-14FD-D403-4E5CA8941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9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2351A7-D7A2-C7C1-DB1A-90FF6FCC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0E6BE-8630-D2DB-E354-C37A503F9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E1962-8A0A-1A40-B71D-BAD056D6E5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A10FAA-D17B-8E44-85CF-57C6CBF69807}" type="datetime1">
              <a:rPr lang="en-US" smtClean="0"/>
              <a:pPr/>
              <a:t>10/24/24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473ED-38D0-8558-A93B-68503D56E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October 31,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84D57-268D-EB7E-7F71-896BD2CFE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-up of a paper&#10;&#10;Description automatically generated">
            <a:extLst>
              <a:ext uri="{FF2B5EF4-FFF2-40B4-BE49-F238E27FC236}">
                <a16:creationId xmlns:a16="http://schemas.microsoft.com/office/drawing/2014/main" id="{098FDF46-0F9F-7412-389D-20D3EA34ABD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14226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5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4CE0200D-8BC2-E130-F9CC-4824E348019B}"/>
              </a:ext>
            </a:extLst>
          </p:cNvPr>
          <p:cNvSpPr/>
          <p:nvPr/>
        </p:nvSpPr>
        <p:spPr>
          <a:xfrm>
            <a:off x="0" y="4816249"/>
            <a:ext cx="12192000" cy="2041751"/>
          </a:xfrm>
          <a:prstGeom prst="rect">
            <a:avLst/>
          </a:prstGeom>
          <a:solidFill>
            <a:srgbClr val="7EA3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7CF7D5-213C-4AAB-1E9C-BB9F9D39E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549" y="2041751"/>
            <a:ext cx="6008915" cy="2387600"/>
          </a:xfrm>
        </p:spPr>
        <p:txBody>
          <a:bodyPr anchor="b">
            <a:normAutofit/>
          </a:bodyPr>
          <a:lstStyle/>
          <a:p>
            <a:pPr algn="l"/>
            <a:r>
              <a:rPr lang="en-US" sz="4000"/>
              <a:t>Gun Lake Tribe </a:t>
            </a:r>
            <a:br>
              <a:rPr lang="en-US" sz="4000"/>
            </a:br>
            <a:r>
              <a:rPr lang="en-US" sz="4000"/>
              <a:t>Health and Human Services</a:t>
            </a:r>
            <a:br>
              <a:rPr lang="en-US" sz="4000"/>
            </a:br>
            <a:r>
              <a:rPr lang="en-US" sz="4000" err="1"/>
              <a:t>Neshnabe</a:t>
            </a:r>
            <a:r>
              <a:rPr lang="en-US" sz="4000"/>
              <a:t> Perspective on Mental Health &amp; Wellness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8DC1EA-F19C-4362-49B9-79F4FFEB2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549" y="5009243"/>
            <a:ext cx="6008915" cy="1655762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Rebecca Werner, MD, GLT Physician </a:t>
            </a:r>
          </a:p>
          <a:p>
            <a:pPr algn="l"/>
            <a:r>
              <a:rPr lang="en-US">
                <a:solidFill>
                  <a:schemeClr val="bg1"/>
                </a:solidFill>
              </a:rPr>
              <a:t>James "Bud" Day, GLT Language and Culture Director </a:t>
            </a:r>
          </a:p>
          <a:p>
            <a:pPr algn="l"/>
            <a:r>
              <a:rPr lang="en-US">
                <a:solidFill>
                  <a:schemeClr val="bg1"/>
                </a:solidFill>
              </a:rPr>
              <a:t>October 30, 2024</a:t>
            </a:r>
          </a:p>
        </p:txBody>
      </p:sp>
      <p:pic>
        <p:nvPicPr>
          <p:cNvPr id="6" name="Picture 5" descr="A bird with wings and a line of stars in the sky&#10;&#10;Description automatically generated">
            <a:extLst>
              <a:ext uri="{FF2B5EF4-FFF2-40B4-BE49-F238E27FC236}">
                <a16:creationId xmlns:a16="http://schemas.microsoft.com/office/drawing/2014/main" id="{3A6076C3-849E-B2B0-5C0B-EDB332FF23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013" y="961937"/>
            <a:ext cx="5163022" cy="487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41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539E7A6-E2DC-AC0B-F823-CC561686851B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7EA3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6A1ABF-8480-ED55-8644-E3B2198E8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Provider Bias/Stigma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6B17D-870B-38FE-1846-C48E8E616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6970" y="1825625"/>
            <a:ext cx="7826829" cy="4351338"/>
          </a:xfrm>
        </p:spPr>
        <p:txBody>
          <a:bodyPr anchor="ctr">
            <a:normAutofit/>
          </a:bodyPr>
          <a:lstStyle/>
          <a:p>
            <a:r>
              <a:rPr lang="en-US"/>
              <a:t>Implicit bias related to AI/AN patients</a:t>
            </a:r>
          </a:p>
          <a:p>
            <a:r>
              <a:rPr lang="en-US"/>
              <a:t>Stereotypes : </a:t>
            </a:r>
          </a:p>
          <a:p>
            <a:pPr lvl="1"/>
            <a:r>
              <a:rPr lang="en-US"/>
              <a:t>Negative: Non-compliant, resistant, Diabetes, Alcohol use D/O</a:t>
            </a:r>
          </a:p>
          <a:p>
            <a:pPr lvl="1"/>
            <a:r>
              <a:rPr lang="en-US"/>
              <a:t>Positive: Resilient</a:t>
            </a:r>
          </a:p>
          <a:p>
            <a:r>
              <a:rPr lang="en-US"/>
              <a:t>Cultural misunderstanding</a:t>
            </a:r>
          </a:p>
          <a:p>
            <a:r>
              <a:rPr lang="en-US"/>
              <a:t>Care adversely affected</a:t>
            </a:r>
          </a:p>
          <a:p>
            <a:pPr lvl="1"/>
            <a:endParaRPr lang="en-US"/>
          </a:p>
        </p:txBody>
      </p:sp>
      <p:pic>
        <p:nvPicPr>
          <p:cNvPr id="18" name="Picture 17" descr="A blue head with a scale of balance">
            <a:extLst>
              <a:ext uri="{FF2B5EF4-FFF2-40B4-BE49-F238E27FC236}">
                <a16:creationId xmlns:a16="http://schemas.microsoft.com/office/drawing/2014/main" id="{6DFB96AD-0252-0000-4F5B-F4A1CB21F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27" y="1959429"/>
            <a:ext cx="3294743" cy="3294743"/>
          </a:xfrm>
          <a:prstGeom prst="rect">
            <a:avLst/>
          </a:prstGeom>
          <a:solidFill>
            <a:srgbClr val="7EA3D7"/>
          </a:solidFill>
        </p:spPr>
      </p:pic>
    </p:spTree>
    <p:extLst>
      <p:ext uri="{BB962C8B-B14F-4D97-AF65-F5344CB8AC3E}">
        <p14:creationId xmlns:p14="http://schemas.microsoft.com/office/powerpoint/2010/main" val="2975807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EAC23F1-76F6-0930-36E6-7395067BF865}"/>
              </a:ext>
            </a:extLst>
          </p:cNvPr>
          <p:cNvSpPr/>
          <p:nvPr/>
        </p:nvSpPr>
        <p:spPr>
          <a:xfrm>
            <a:off x="2781864" y="2894716"/>
            <a:ext cx="4185077" cy="1297140"/>
          </a:xfrm>
          <a:prstGeom prst="rect">
            <a:avLst/>
          </a:prstGeom>
          <a:solidFill>
            <a:srgbClr val="7EA3D7"/>
          </a:solidFill>
          <a:ln>
            <a:noFill/>
          </a:ln>
          <a:effectLst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working on a wood beam&#10;&#10;Description automatically generated">
            <a:extLst>
              <a:ext uri="{FF2B5EF4-FFF2-40B4-BE49-F238E27FC236}">
                <a16:creationId xmlns:a16="http://schemas.microsoft.com/office/drawing/2014/main" id="{2A0F693C-CB61-7AE2-C6D5-E027E0E87D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970" r="-2"/>
          <a:stretch/>
        </p:blipFill>
        <p:spPr>
          <a:xfrm>
            <a:off x="4650607" y="87861"/>
            <a:ext cx="7426771" cy="2714324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11" name="Picture 10" descr="A large group of people on a grassy field&#10;&#10;Description automatically generated">
            <a:extLst>
              <a:ext uri="{FF2B5EF4-FFF2-40B4-BE49-F238E27FC236}">
                <a16:creationId xmlns:a16="http://schemas.microsoft.com/office/drawing/2014/main" id="{A78A71AB-A4FF-B9B1-10B9-0D09742014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308"/>
          <a:stretch/>
        </p:blipFill>
        <p:spPr>
          <a:xfrm>
            <a:off x="2781864" y="4324581"/>
            <a:ext cx="5591574" cy="2407016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pic>
        <p:nvPicPr>
          <p:cNvPr id="7" name="Picture 6" descr="A group of women dancing&#10;&#10;Description automatically generated">
            <a:extLst>
              <a:ext uri="{FF2B5EF4-FFF2-40B4-BE49-F238E27FC236}">
                <a16:creationId xmlns:a16="http://schemas.microsoft.com/office/drawing/2014/main" id="{DF62C6B8-82D8-5770-F29B-FA321EFA1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841" y="87860"/>
            <a:ext cx="2501935" cy="410399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D908AB1-3D4A-245D-EDCC-2638425D9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415" y="3053416"/>
            <a:ext cx="5019074" cy="55076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Mno</a:t>
            </a:r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Bmaadziwin</a:t>
            </a:r>
            <a:endParaRPr lang="en-US" sz="3200" b="1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251B86-2252-E9BB-3FF4-CB6F9F68C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0978" y="3595854"/>
            <a:ext cx="4917948" cy="4593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"Good way of living"</a:t>
            </a:r>
          </a:p>
        </p:txBody>
      </p:sp>
      <p:pic>
        <p:nvPicPr>
          <p:cNvPr id="10" name="Picture 9" descr="A person using a wood saw">
            <a:extLst>
              <a:ext uri="{FF2B5EF4-FFF2-40B4-BE49-F238E27FC236}">
                <a16:creationId xmlns:a16="http://schemas.microsoft.com/office/drawing/2014/main" id="{DF9E0E4B-A16D-926D-D041-1ADAABF2F42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1864" y="87861"/>
            <a:ext cx="3314135" cy="2722652"/>
          </a:xfrm>
          <a:prstGeom prst="rect">
            <a:avLst/>
          </a:prstGeom>
        </p:spPr>
      </p:pic>
      <p:pic>
        <p:nvPicPr>
          <p:cNvPr id="14" name="Picture 13" descr="A group of people sitting on a hammock&#10;&#10;Description automatically generated">
            <a:extLst>
              <a:ext uri="{FF2B5EF4-FFF2-40B4-BE49-F238E27FC236}">
                <a16:creationId xmlns:a16="http://schemas.microsoft.com/office/drawing/2014/main" id="{835086EB-FE67-C241-58A6-CE52F9F8C35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22" y="4337434"/>
            <a:ext cx="3598033" cy="2398688"/>
          </a:xfrm>
          <a:prstGeom prst="rect">
            <a:avLst/>
          </a:prstGeom>
        </p:spPr>
      </p:pic>
      <p:pic>
        <p:nvPicPr>
          <p:cNvPr id="16" name="Picture 15" descr="A group of people in a canoe&#10;&#10;Description automatically generated">
            <a:extLst>
              <a:ext uri="{FF2B5EF4-FFF2-40B4-BE49-F238E27FC236}">
                <a16:creationId xmlns:a16="http://schemas.microsoft.com/office/drawing/2014/main" id="{E32903A9-892D-84E0-1B78-2C0DBF23B63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7315" y="2882940"/>
            <a:ext cx="4950063" cy="1350012"/>
          </a:xfrm>
          <a:prstGeom prst="rect">
            <a:avLst/>
          </a:prstGeom>
        </p:spPr>
      </p:pic>
      <p:pic>
        <p:nvPicPr>
          <p:cNvPr id="18" name="Picture 17" descr="A group of people sitting in a room playing drums&#10;&#10;Description automatically generated">
            <a:extLst>
              <a:ext uri="{FF2B5EF4-FFF2-40B4-BE49-F238E27FC236}">
                <a16:creationId xmlns:a16="http://schemas.microsoft.com/office/drawing/2014/main" id="{B4B4A9F4-852D-AD65-1937-D3FA2726F54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9345" y="4333270"/>
            <a:ext cx="3598033" cy="240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3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9C3A9D-E0E9-B57D-5790-E57E58FCBD9A}"/>
              </a:ext>
            </a:extLst>
          </p:cNvPr>
          <p:cNvSpPr/>
          <p:nvPr/>
        </p:nvSpPr>
        <p:spPr>
          <a:xfrm>
            <a:off x="0" y="3429001"/>
            <a:ext cx="12192000" cy="3429000"/>
          </a:xfrm>
          <a:prstGeom prst="rect">
            <a:avLst/>
          </a:prstGeom>
          <a:solidFill>
            <a:srgbClr val="7EA3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6F4ABA-BCE5-DD1C-AC83-B72C035DE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393" y="2752726"/>
            <a:ext cx="10515600" cy="28527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err="1">
                <a:solidFill>
                  <a:schemeClr val="bg1"/>
                </a:solidFill>
              </a:rPr>
              <a:t>Miigwech</a:t>
            </a:r>
            <a:r>
              <a:rPr lang="en-US">
                <a:solidFill>
                  <a:schemeClr val="bg1"/>
                </a:solidFill>
              </a:rPr>
              <a:t> (Thank You)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E1495B-B2D4-9199-7D9B-707A91A77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82936" y="5431768"/>
            <a:ext cx="10515600" cy="15001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Questions? </a:t>
            </a:r>
          </a:p>
        </p:txBody>
      </p:sp>
      <p:pic>
        <p:nvPicPr>
          <p:cNvPr id="3" name="Picture 2" descr="A bird with wings and a line of stars in the sky">
            <a:extLst>
              <a:ext uri="{FF2B5EF4-FFF2-40B4-BE49-F238E27FC236}">
                <a16:creationId xmlns:a16="http://schemas.microsoft.com/office/drawing/2014/main" id="{2B6FB855-6FB3-3B69-D4A2-4173C5EF47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168" y="676138"/>
            <a:ext cx="3689664" cy="348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24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Freeform: Shape 45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" name="Freeform: Shape 46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 descr="Close-up of a bunch of braided green and brown braided grass">
            <a:extLst>
              <a:ext uri="{FF2B5EF4-FFF2-40B4-BE49-F238E27FC236}">
                <a16:creationId xmlns:a16="http://schemas.microsoft.com/office/drawing/2014/main" id="{A0371518-C61D-EF6B-E358-F811D5423F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50" y="0"/>
            <a:ext cx="12196293" cy="6858000"/>
          </a:xfrm>
          <a:prstGeom prst="rect">
            <a:avLst/>
          </a:prstGeom>
          <a:noFill/>
        </p:spPr>
      </p:pic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890764B-9708-E3F9-0E68-CA3412BDC8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5011651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69BB3C6-DB0B-B464-1026-548901FEE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5200" b="1"/>
              <a:t>Learning Objectives </a:t>
            </a:r>
          </a:p>
        </p:txBody>
      </p:sp>
    </p:spTree>
    <p:extLst>
      <p:ext uri="{BB962C8B-B14F-4D97-AF65-F5344CB8AC3E}">
        <p14:creationId xmlns:p14="http://schemas.microsoft.com/office/powerpoint/2010/main" val="600655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Close-up of a bunch of braided green and brown braided grass">
            <a:extLst>
              <a:ext uri="{FF2B5EF4-FFF2-40B4-BE49-F238E27FC236}">
                <a16:creationId xmlns:a16="http://schemas.microsoft.com/office/drawing/2014/main" id="{5B8D7027-6A39-936F-E918-D307CDB75A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" y="4234"/>
            <a:ext cx="12192445" cy="68580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4B3917-650E-F56A-2791-4EB5CF772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 sz="5200" b="1">
                <a:latin typeface="+mn-lt"/>
              </a:rPr>
              <a:t>Cultural Norms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D31D72C-F2B1-1E37-9FA2-CC0824402B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693552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88963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FB84E1-D4A7-5230-5061-FA5F86D4C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 sz="5200" b="1"/>
              <a:t>Historical Trauma </a:t>
            </a:r>
          </a:p>
        </p:txBody>
      </p:sp>
      <p:pic>
        <p:nvPicPr>
          <p:cNvPr id="3" name="Picture 2" descr="Close-up of a bunch of braided green and brown braided grass">
            <a:extLst>
              <a:ext uri="{FF2B5EF4-FFF2-40B4-BE49-F238E27FC236}">
                <a16:creationId xmlns:a16="http://schemas.microsoft.com/office/drawing/2014/main" id="{EA96410A-79B1-1F33-8853-645DE4FAE5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50" y="0"/>
            <a:ext cx="12277111" cy="6858000"/>
          </a:xfrm>
          <a:prstGeom prst="rect">
            <a:avLst/>
          </a:prstGeom>
          <a:noFill/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44B6A1C-1435-8A83-6E60-47DB87BB08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865217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49140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7066B1D-1DDE-7865-862C-CBA0AAAC3D6F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7EA3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274917-904F-556C-881D-E95769823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Four Directions &amp; Medicine Teachings </a:t>
            </a:r>
          </a:p>
        </p:txBody>
      </p:sp>
      <p:pic>
        <p:nvPicPr>
          <p:cNvPr id="4" name="Picture 3" descr="A circle with different colors and text&#10;&#10;Description automatically generated">
            <a:extLst>
              <a:ext uri="{FF2B5EF4-FFF2-40B4-BE49-F238E27FC236}">
                <a16:creationId xmlns:a16="http://schemas.microsoft.com/office/drawing/2014/main" id="{2B430FA4-8A16-022A-30B0-3C5F8C737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071" y="1425039"/>
            <a:ext cx="6851964" cy="5195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white cloth wrapped in a red ribbon next to dried leaves&#10;&#10;Description automatically generated">
            <a:extLst>
              <a:ext uri="{FF2B5EF4-FFF2-40B4-BE49-F238E27FC236}">
                <a16:creationId xmlns:a16="http://schemas.microsoft.com/office/drawing/2014/main" id="{5B9D7380-CE40-285C-7170-A9345F2D9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6779" y="1116652"/>
            <a:ext cx="2684937" cy="1903269"/>
          </a:xfrm>
          <a:prstGeom prst="rect">
            <a:avLst/>
          </a:prstGeom>
        </p:spPr>
      </p:pic>
      <p:pic>
        <p:nvPicPr>
          <p:cNvPr id="6" name="Picture 5" descr="A close up of a plant&#10;&#10;Description automatically generated">
            <a:extLst>
              <a:ext uri="{FF2B5EF4-FFF2-40B4-BE49-F238E27FC236}">
                <a16:creationId xmlns:a16="http://schemas.microsoft.com/office/drawing/2014/main" id="{6D344657-FB08-61F4-F112-2430101DD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9376" y="4870181"/>
            <a:ext cx="2699534" cy="1897455"/>
          </a:xfrm>
          <a:prstGeom prst="rect">
            <a:avLst/>
          </a:prstGeom>
        </p:spPr>
      </p:pic>
      <p:pic>
        <p:nvPicPr>
          <p:cNvPr id="7" name="Picture 6" descr="A bundle of dried leaves&#10;&#10;Description automatically generated">
            <a:extLst>
              <a:ext uri="{FF2B5EF4-FFF2-40B4-BE49-F238E27FC236}">
                <a16:creationId xmlns:a16="http://schemas.microsoft.com/office/drawing/2014/main" id="{B514AD4B-4F6C-0EE6-1D27-E6FBE3B18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745" y="4871294"/>
            <a:ext cx="2617396" cy="1895228"/>
          </a:xfrm>
          <a:prstGeom prst="rect">
            <a:avLst/>
          </a:prstGeom>
        </p:spPr>
      </p:pic>
      <p:pic>
        <p:nvPicPr>
          <p:cNvPr id="8" name="Picture 7" descr="A close up of a bunch of green braided objects&#10;&#10;Description automatically generated">
            <a:extLst>
              <a:ext uri="{FF2B5EF4-FFF2-40B4-BE49-F238E27FC236}">
                <a16:creationId xmlns:a16="http://schemas.microsoft.com/office/drawing/2014/main" id="{42122A6A-0095-3676-7CE4-62D1ECE70B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904" y="1243754"/>
            <a:ext cx="2616530" cy="190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4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717B568-B4BA-D83E-78F7-529615BD2E8B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7EA3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F7D408-2A53-EF31-4640-30C5AEB57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46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Sweet Grass Braids</a:t>
            </a:r>
          </a:p>
        </p:txBody>
      </p:sp>
      <p:pic>
        <p:nvPicPr>
          <p:cNvPr id="8" name="Picture 7" descr="Close-up of a bunch of braided green and brown braided grass&#10;&#10;Description automatically generated">
            <a:extLst>
              <a:ext uri="{FF2B5EF4-FFF2-40B4-BE49-F238E27FC236}">
                <a16:creationId xmlns:a16="http://schemas.microsoft.com/office/drawing/2014/main" id="{8DD698F7-21C7-D7FF-E6A0-6FCF12BCBC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325563"/>
            <a:ext cx="12192001" cy="554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80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4E5FC12-D1D2-67FA-01BD-61F4319A9139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7EA3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3C87F2-1F68-8EA3-7626-5C5C99D75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Health &amp; Wellness 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3300209B-E9DE-4002-B6DA-0B1450C9AA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9877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9130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DB8926-FEA6-962B-B4D6-B3E45D02343F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7EA3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2C3ED-F2C8-B81E-F10D-3A3011971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Cultural Identity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C51C741-86C6-C137-DF4F-8B16108A0CF6}"/>
              </a:ext>
            </a:extLst>
          </p:cNvPr>
          <p:cNvSpPr/>
          <p:nvPr/>
        </p:nvSpPr>
        <p:spPr>
          <a:xfrm>
            <a:off x="514596" y="2285999"/>
            <a:ext cx="3606140" cy="3269672"/>
          </a:xfrm>
          <a:prstGeom prst="ellipse">
            <a:avLst/>
          </a:prstGeom>
          <a:solidFill>
            <a:srgbClr val="E4ED8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E8756D"/>
              </a:highlight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9915BBA-38B4-CB1E-18F6-CD7E15DECF69}"/>
              </a:ext>
            </a:extLst>
          </p:cNvPr>
          <p:cNvSpPr/>
          <p:nvPr/>
        </p:nvSpPr>
        <p:spPr>
          <a:xfrm>
            <a:off x="2968829" y="2285999"/>
            <a:ext cx="3606140" cy="3269672"/>
          </a:xfrm>
          <a:prstGeom prst="ellipse">
            <a:avLst/>
          </a:prstGeom>
          <a:solidFill>
            <a:srgbClr val="E8756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E8756D"/>
              </a:highlight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E6A3495-2E7B-CAF8-ABA7-1550D7AB651F}"/>
              </a:ext>
            </a:extLst>
          </p:cNvPr>
          <p:cNvSpPr/>
          <p:nvPr/>
        </p:nvSpPr>
        <p:spPr>
          <a:xfrm>
            <a:off x="5522024" y="2285998"/>
            <a:ext cx="3606140" cy="326967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E8756D"/>
              </a:highlight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15D2F19-C6AB-9A6B-DD42-4CC88FC33E25}"/>
              </a:ext>
            </a:extLst>
          </p:cNvPr>
          <p:cNvSpPr/>
          <p:nvPr/>
        </p:nvSpPr>
        <p:spPr>
          <a:xfrm>
            <a:off x="8075219" y="2285999"/>
            <a:ext cx="3606140" cy="32696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E8756D"/>
              </a:highlight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658F295-876D-4396-576C-A9F8F42E737A}"/>
              </a:ext>
            </a:extLst>
          </p:cNvPr>
          <p:cNvSpPr/>
          <p:nvPr/>
        </p:nvSpPr>
        <p:spPr>
          <a:xfrm>
            <a:off x="591292" y="3142837"/>
            <a:ext cx="2373758" cy="1553411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160C248E-820E-A052-8A10-332842B70A92}"/>
              </a:ext>
            </a:extLst>
          </p:cNvPr>
          <p:cNvSpPr/>
          <p:nvPr/>
        </p:nvSpPr>
        <p:spPr>
          <a:xfrm>
            <a:off x="5608617" y="3142837"/>
            <a:ext cx="2462822" cy="1553411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5530216-7608-C3D1-784A-0238E0E40017}"/>
              </a:ext>
            </a:extLst>
          </p:cNvPr>
          <p:cNvSpPr/>
          <p:nvPr/>
        </p:nvSpPr>
        <p:spPr>
          <a:xfrm>
            <a:off x="3045527" y="3142836"/>
            <a:ext cx="2472717" cy="1553411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inus Sign 26">
            <a:extLst>
              <a:ext uri="{FF2B5EF4-FFF2-40B4-BE49-F238E27FC236}">
                <a16:creationId xmlns:a16="http://schemas.microsoft.com/office/drawing/2014/main" id="{092FC08C-ED1B-B674-18DA-95E72F874574}"/>
              </a:ext>
            </a:extLst>
          </p:cNvPr>
          <p:cNvSpPr/>
          <p:nvPr/>
        </p:nvSpPr>
        <p:spPr>
          <a:xfrm>
            <a:off x="7676902" y="2285176"/>
            <a:ext cx="3606140" cy="3269670"/>
          </a:xfrm>
          <a:prstGeom prst="mathMin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DD6FE7-DA2D-2669-8FBC-2EE83F6B02FA}"/>
              </a:ext>
            </a:extLst>
          </p:cNvPr>
          <p:cNvSpPr txBox="1"/>
          <p:nvPr/>
        </p:nvSpPr>
        <p:spPr>
          <a:xfrm>
            <a:off x="839519" y="3597232"/>
            <a:ext cx="188685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Individual</a:t>
            </a:r>
          </a:p>
          <a:p>
            <a:r>
              <a:rPr lang="en-US"/>
              <a:t> </a:t>
            </a:r>
            <a:r>
              <a:rPr lang="en-US" dirty="0"/>
              <a:t>Spirit Name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9A21B3-AFB7-4C06-4CC2-E85249632094}"/>
              </a:ext>
            </a:extLst>
          </p:cNvPr>
          <p:cNvSpPr txBox="1"/>
          <p:nvPr/>
        </p:nvSpPr>
        <p:spPr>
          <a:xfrm>
            <a:off x="5629233" y="3587335"/>
            <a:ext cx="245093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Community</a:t>
            </a:r>
          </a:p>
          <a:p>
            <a:r>
              <a:rPr lang="en-US" dirty="0"/>
              <a:t> Where you live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0679CA-F353-A3AD-9402-010D6599A882}"/>
              </a:ext>
            </a:extLst>
          </p:cNvPr>
          <p:cNvSpPr txBox="1"/>
          <p:nvPr/>
        </p:nvSpPr>
        <p:spPr>
          <a:xfrm>
            <a:off x="3254167" y="3597231"/>
            <a:ext cx="188685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Family</a:t>
            </a:r>
          </a:p>
          <a:p>
            <a:r>
              <a:rPr lang="en-US" dirty="0"/>
              <a:t> Clanships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345A90-28D0-E47E-704E-E059CD4C6ADD}"/>
              </a:ext>
            </a:extLst>
          </p:cNvPr>
          <p:cNvSpPr txBox="1"/>
          <p:nvPr/>
        </p:nvSpPr>
        <p:spPr>
          <a:xfrm>
            <a:off x="8419934" y="3597232"/>
            <a:ext cx="238166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Tribe Nation</a:t>
            </a:r>
          </a:p>
          <a:p>
            <a:r>
              <a:rPr lang="en-US" dirty="0"/>
              <a:t> Who you belong to</a:t>
            </a:r>
          </a:p>
          <a:p>
            <a:r>
              <a:rPr lang="en-US" dirty="0"/>
              <a:t> </a:t>
            </a:r>
          </a:p>
        </p:txBody>
      </p:sp>
    </p:spTree>
    <p:extLst>
      <p:ext uri="{BB962C8B-B14F-4D97-AF65-F5344CB8AC3E}">
        <p14:creationId xmlns:p14="http://schemas.microsoft.com/office/powerpoint/2010/main" val="500453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7F303-B056-F297-39F6-5A9DE9A3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anchor="b">
            <a:normAutofit/>
          </a:bodyPr>
          <a:lstStyle/>
          <a:p>
            <a:r>
              <a:rPr lang="en-US" sz="4000" b="1"/>
              <a:t>Person Centered Care </a:t>
            </a:r>
          </a:p>
        </p:txBody>
      </p:sp>
      <p:pic>
        <p:nvPicPr>
          <p:cNvPr id="8" name="Graphic 7" descr="Doctor">
            <a:extLst>
              <a:ext uri="{FF2B5EF4-FFF2-40B4-BE49-F238E27FC236}">
                <a16:creationId xmlns:a16="http://schemas.microsoft.com/office/drawing/2014/main" id="{F74E58F2-731A-50ED-305C-33D8FB8F2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358" y="1275070"/>
            <a:ext cx="3876165" cy="38761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CA3DF-97D8-9F82-0169-57644EDCD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405894"/>
            <a:ext cx="5754896" cy="3197464"/>
          </a:xfrm>
        </p:spPr>
        <p:txBody>
          <a:bodyPr anchor="t">
            <a:normAutofit/>
          </a:bodyPr>
          <a:lstStyle/>
          <a:p>
            <a:pPr>
              <a:buSzPct val="114999"/>
            </a:pPr>
            <a:r>
              <a:rPr lang="en-US" sz="1700">
                <a:ea typeface="+mn-lt"/>
                <a:cs typeface="+mn-lt"/>
              </a:rPr>
              <a:t>Focuses on treating patients with dignity and respect and involving them in their health care decisions. </a:t>
            </a:r>
          </a:p>
          <a:p>
            <a:pPr>
              <a:buSzPct val="114999"/>
            </a:pPr>
            <a:r>
              <a:rPr lang="en-US" sz="1700">
                <a:ea typeface="+mn-lt"/>
                <a:cs typeface="+mn-lt"/>
              </a:rPr>
              <a:t>Based on the idea that a person's preferences, needs, and values should guide clinical decisions. </a:t>
            </a:r>
            <a:endParaRPr lang="en-US" sz="1700"/>
          </a:p>
          <a:p>
            <a:pPr lvl="1">
              <a:buSzPct val="114999"/>
              <a:buFont typeface="Courier New"/>
              <a:buChar char="o"/>
            </a:pPr>
            <a:r>
              <a:rPr lang="en-US" sz="1700"/>
              <a:t>Individualized care/wellness plans</a:t>
            </a:r>
          </a:p>
          <a:p>
            <a:pPr lvl="1">
              <a:buSzPct val="114999"/>
              <a:buFont typeface="Courier New"/>
              <a:buChar char="o"/>
            </a:pPr>
            <a:r>
              <a:rPr lang="en-US" sz="1700"/>
              <a:t>Compassionate listening</a:t>
            </a:r>
          </a:p>
          <a:p>
            <a:pPr lvl="1">
              <a:buSzPct val="114999"/>
              <a:buFont typeface="Courier New"/>
              <a:buChar char="o"/>
            </a:pPr>
            <a:r>
              <a:rPr lang="en-US" sz="1700"/>
              <a:t>Supporting</a:t>
            </a:r>
          </a:p>
          <a:p>
            <a:pPr lvl="1">
              <a:buSzPct val="114999"/>
              <a:buFont typeface="Courier New"/>
              <a:buChar char="o"/>
            </a:pPr>
            <a:r>
              <a:rPr lang="en-US" sz="1700"/>
              <a:t>Sharing information and sharing in the decision-making process.</a:t>
            </a:r>
          </a:p>
          <a:p>
            <a:pPr>
              <a:buSzPct val="114999"/>
            </a:pPr>
            <a:r>
              <a:rPr lang="en-US" sz="1700"/>
              <a:t>Contrast with Physician/provider centered care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9AEBB2-71BC-8C51-BF9F-30C0EE86B2E2}"/>
              </a:ext>
            </a:extLst>
          </p:cNvPr>
          <p:cNvSpPr/>
          <p:nvPr/>
        </p:nvSpPr>
        <p:spPr>
          <a:xfrm>
            <a:off x="0" y="6255657"/>
            <a:ext cx="12192000" cy="602343"/>
          </a:xfrm>
          <a:prstGeom prst="rect">
            <a:avLst/>
          </a:prstGeom>
          <a:solidFill>
            <a:srgbClr val="7EA3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18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487</Words>
  <Application>Microsoft Macintosh PowerPoint</Application>
  <PresentationFormat>Widescreen</PresentationFormat>
  <Paragraphs>96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Courier New</vt:lpstr>
      <vt:lpstr>Office Theme</vt:lpstr>
      <vt:lpstr>Gun Lake Tribe  Health and Human Services Neshnabe Perspective on Mental Health &amp; Wellness</vt:lpstr>
      <vt:lpstr>Learning Objectives </vt:lpstr>
      <vt:lpstr>Cultural Norms </vt:lpstr>
      <vt:lpstr>Historical Trauma </vt:lpstr>
      <vt:lpstr>Four Directions &amp; Medicine Teachings </vt:lpstr>
      <vt:lpstr>Sweet Grass Braids</vt:lpstr>
      <vt:lpstr>Health &amp; Wellness </vt:lpstr>
      <vt:lpstr>Cultural Identity </vt:lpstr>
      <vt:lpstr>Person Centered Care </vt:lpstr>
      <vt:lpstr>Provider Bias/Stigma </vt:lpstr>
      <vt:lpstr>Mno Bmaadziwin</vt:lpstr>
      <vt:lpstr>Miigwech (Thank You)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Gun Lake Tribe  Health &amp; Human Services</dc:title>
  <dc:creator>Mariah Austin</dc:creator>
  <cp:lastModifiedBy>Mariah Austin</cp:lastModifiedBy>
  <cp:revision>261</cp:revision>
  <dcterms:created xsi:type="dcterms:W3CDTF">2024-08-28T14:16:50Z</dcterms:created>
  <dcterms:modified xsi:type="dcterms:W3CDTF">2024-10-24T14:25:10Z</dcterms:modified>
</cp:coreProperties>
</file>